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64" r:id="rId6"/>
    <p:sldId id="258" r:id="rId7"/>
    <p:sldId id="260" r:id="rId8"/>
    <p:sldId id="261" r:id="rId9"/>
    <p:sldId id="268" r:id="rId10"/>
    <p:sldId id="272" r:id="rId11"/>
    <p:sldId id="269" r:id="rId12"/>
    <p:sldId id="270" r:id="rId13"/>
    <p:sldId id="271" r:id="rId14"/>
    <p:sldId id="273"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76" d="100"/>
          <a:sy n="76" d="100"/>
        </p:scale>
        <p:origin x="-9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D855E-B1C5-42F7-95EF-649E379164C5}" type="datetimeFigureOut">
              <a:rPr lang="en-US" smtClean="0"/>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276619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D855E-B1C5-42F7-95EF-649E379164C5}" type="datetimeFigureOut">
              <a:rPr lang="en-US" smtClean="0"/>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6187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D855E-B1C5-42F7-95EF-649E379164C5}" type="datetimeFigureOut">
              <a:rPr lang="en-US" smtClean="0"/>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104750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D855E-B1C5-42F7-95EF-649E379164C5}" type="datetimeFigureOut">
              <a:rPr lang="en-US" smtClean="0"/>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130396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D855E-B1C5-42F7-95EF-649E379164C5}" type="datetimeFigureOut">
              <a:rPr lang="en-US" smtClean="0"/>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328250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D855E-B1C5-42F7-95EF-649E379164C5}" type="datetimeFigureOut">
              <a:rPr lang="en-US" smtClean="0"/>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358767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D855E-B1C5-42F7-95EF-649E379164C5}" type="datetimeFigureOut">
              <a:rPr lang="en-US" smtClean="0"/>
              <a:t>6/29/2011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335844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D855E-B1C5-42F7-95EF-649E379164C5}" type="datetimeFigureOut">
              <a:rPr lang="en-US" smtClean="0"/>
              <a:t>6/29/2011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102743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D855E-B1C5-42F7-95EF-649E379164C5}" type="datetimeFigureOut">
              <a:rPr lang="en-US" smtClean="0"/>
              <a:t>6/29/2011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32449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D855E-B1C5-42F7-95EF-649E379164C5}" type="datetimeFigureOut">
              <a:rPr lang="en-US" smtClean="0"/>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53097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D855E-B1C5-42F7-95EF-649E379164C5}" type="datetimeFigureOut">
              <a:rPr lang="en-US" smtClean="0"/>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97CDC-2491-4895-8FBC-B7B4216FFD87}" type="slidenum">
              <a:rPr lang="en-US" smtClean="0"/>
              <a:t>‹#›</a:t>
            </a:fld>
            <a:endParaRPr lang="en-US"/>
          </a:p>
        </p:txBody>
      </p:sp>
    </p:spTree>
    <p:extLst>
      <p:ext uri="{BB962C8B-B14F-4D97-AF65-F5344CB8AC3E}">
        <p14:creationId xmlns:p14="http://schemas.microsoft.com/office/powerpoint/2010/main" val="232759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D855E-B1C5-42F7-95EF-649E379164C5}" type="datetimeFigureOut">
              <a:rPr lang="en-US" smtClean="0"/>
              <a:t>6/29/2011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97CDC-2491-4895-8FBC-B7B4216FFD87}" type="slidenum">
              <a:rPr lang="en-US" smtClean="0"/>
              <a:t>‹#›</a:t>
            </a:fld>
            <a:endParaRPr lang="en-US"/>
          </a:p>
        </p:txBody>
      </p:sp>
    </p:spTree>
    <p:extLst>
      <p:ext uri="{BB962C8B-B14F-4D97-AF65-F5344CB8AC3E}">
        <p14:creationId xmlns:p14="http://schemas.microsoft.com/office/powerpoint/2010/main" val="211471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a:bodyPr>
          <a:lstStyle/>
          <a:p>
            <a:r>
              <a:rPr lang="en-US" dirty="0" smtClean="0"/>
              <a:t>Presentation of Learning</a:t>
            </a:r>
            <a:endParaRPr lang="en-US" dirty="0"/>
          </a:p>
        </p:txBody>
      </p:sp>
      <p:sp>
        <p:nvSpPr>
          <p:cNvPr id="3" name="Subtitle 2"/>
          <p:cNvSpPr>
            <a:spLocks noGrp="1"/>
          </p:cNvSpPr>
          <p:nvPr>
            <p:ph type="subTitle" idx="1"/>
          </p:nvPr>
        </p:nvSpPr>
        <p:spPr>
          <a:xfrm>
            <a:off x="1371600" y="2895600"/>
            <a:ext cx="6400800" cy="2286000"/>
          </a:xfrm>
        </p:spPr>
        <p:txBody>
          <a:bodyPr>
            <a:noAutofit/>
          </a:bodyPr>
          <a:lstStyle/>
          <a:p>
            <a:r>
              <a:rPr lang="en-US" sz="2800" dirty="0" smtClean="0"/>
              <a:t>June </a:t>
            </a:r>
            <a:r>
              <a:rPr lang="en-US" sz="2800" dirty="0"/>
              <a:t>3</a:t>
            </a:r>
            <a:r>
              <a:rPr lang="en-US" sz="2800" dirty="0" smtClean="0"/>
              <a:t>0, 2011</a:t>
            </a:r>
          </a:p>
          <a:p>
            <a:endParaRPr lang="en-US" sz="2800" dirty="0" smtClean="0"/>
          </a:p>
          <a:p>
            <a:r>
              <a:rPr lang="en-US" sz="2800" dirty="0" smtClean="0"/>
              <a:t>Linda Bedford</a:t>
            </a:r>
          </a:p>
          <a:p>
            <a:r>
              <a:rPr lang="en-US" sz="2800" dirty="0" smtClean="0"/>
              <a:t>Lauren Goldstein</a:t>
            </a:r>
          </a:p>
          <a:p>
            <a:r>
              <a:rPr lang="en-US" sz="2800" dirty="0" smtClean="0"/>
              <a:t>Jennifer Magdelinskas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1" y="76200"/>
            <a:ext cx="602297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76850"/>
            <a:ext cx="2381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122" y="5342284"/>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122" y="3742289"/>
            <a:ext cx="2381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192406"/>
            <a:ext cx="2381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9122" y="2286000"/>
            <a:ext cx="2381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661" y="3729244"/>
            <a:ext cx="2381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775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230562"/>
          </a:xfrm>
        </p:spPr>
        <p:txBody>
          <a:bodyPr>
            <a:noAutofit/>
          </a:bodyPr>
          <a:lstStyle/>
          <a:p>
            <a:r>
              <a:rPr lang="en-US" sz="5400" dirty="0"/>
              <a:t>CONNECT-ED </a:t>
            </a:r>
            <a:r>
              <a:rPr lang="en-US" sz="5400" dirty="0" smtClean="0">
                <a:solidFill>
                  <a:srgbClr val="FF0000"/>
                </a:solidFill>
              </a:rPr>
              <a:t>imprinted</a:t>
            </a:r>
            <a:r>
              <a:rPr lang="en-US" sz="5400" dirty="0" smtClean="0"/>
              <a:t> </a:t>
            </a:r>
            <a:r>
              <a:rPr lang="en-US" sz="5400" dirty="0"/>
              <a:t>itself on us </a:t>
            </a:r>
            <a:r>
              <a:rPr lang="en-US" sz="5400" dirty="0" smtClean="0"/>
              <a:t>by </a:t>
            </a:r>
            <a:r>
              <a:rPr lang="en-US" sz="5400" i="1" dirty="0" smtClean="0"/>
              <a:t>changing the way we </a:t>
            </a:r>
            <a:r>
              <a:rPr lang="en-US" sz="5400" i="1" u="sng" dirty="0" smtClean="0"/>
              <a:t>teach</a:t>
            </a:r>
            <a:r>
              <a:rPr lang="en-US" sz="5400" dirty="0" smtClean="0"/>
              <a:t>, and </a:t>
            </a:r>
            <a:r>
              <a:rPr lang="en-US" sz="5400" dirty="0" smtClean="0">
                <a:solidFill>
                  <a:srgbClr val="FF0000"/>
                </a:solidFill>
              </a:rPr>
              <a:t>impacted</a:t>
            </a:r>
            <a:r>
              <a:rPr lang="en-US" sz="5400" dirty="0" smtClean="0"/>
              <a:t> our students by </a:t>
            </a:r>
            <a:r>
              <a:rPr lang="en-US" sz="5400" i="1" dirty="0" smtClean="0"/>
              <a:t>changing the way they </a:t>
            </a:r>
            <a:r>
              <a:rPr lang="en-US" sz="5400" i="1" u="sng" dirty="0" smtClean="0"/>
              <a:t>learn</a:t>
            </a:r>
            <a:r>
              <a:rPr lang="en-US" sz="5400" dirty="0" smtClean="0"/>
              <a:t>.</a:t>
            </a:r>
            <a:endParaRPr lang="en-US" sz="5400" dirty="0">
              <a:solidFill>
                <a:schemeClr val="accent1"/>
              </a:solidFill>
            </a:endParaRPr>
          </a:p>
        </p:txBody>
      </p:sp>
    </p:spTree>
    <p:extLst>
      <p:ext uri="{BB962C8B-B14F-4D97-AF65-F5344CB8AC3E}">
        <p14:creationId xmlns:p14="http://schemas.microsoft.com/office/powerpoint/2010/main" val="43219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b="1" dirty="0"/>
              <a:t>Imprint – to change </a:t>
            </a:r>
            <a:r>
              <a:rPr lang="en-US" sz="3200" b="1" dirty="0" smtClean="0"/>
              <a:t>indelibly, </a:t>
            </a:r>
            <a:r>
              <a:rPr lang="en-US" sz="3200" b="1" dirty="0"/>
              <a:t>or </a:t>
            </a:r>
            <a:r>
              <a:rPr lang="en-US" sz="3200" b="1" dirty="0" smtClean="0"/>
              <a:t>permanently</a:t>
            </a:r>
            <a:endParaRPr lang="en-US" sz="3200" b="1" dirty="0"/>
          </a:p>
        </p:txBody>
      </p:sp>
      <p:sp>
        <p:nvSpPr>
          <p:cNvPr id="3" name="Content Placeholder 2"/>
          <p:cNvSpPr>
            <a:spLocks noGrp="1"/>
          </p:cNvSpPr>
          <p:nvPr>
            <p:ph idx="1"/>
          </p:nvPr>
        </p:nvSpPr>
        <p:spPr>
          <a:xfrm>
            <a:off x="457200" y="1066800"/>
            <a:ext cx="8229600" cy="5059363"/>
          </a:xfrm>
        </p:spPr>
        <p:txBody>
          <a:bodyPr/>
          <a:lstStyle/>
          <a:p>
            <a:r>
              <a:rPr lang="en-US" dirty="0" smtClean="0"/>
              <a:t>We allow our students to explore more.  This has changed how we teach the content.  The order in which we assign learning tasks has changed to allow students to construct their own knowledge.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600381"/>
            <a:ext cx="4648200" cy="310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078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b="1" dirty="0"/>
              <a:t>Imprint – to change indelibly or </a:t>
            </a:r>
            <a:r>
              <a:rPr lang="en-US" sz="3200" b="1" dirty="0" smtClean="0"/>
              <a:t>permanently</a:t>
            </a:r>
            <a:endParaRPr lang="en-US" sz="3200" b="1" dirty="0"/>
          </a:p>
        </p:txBody>
      </p:sp>
      <p:sp>
        <p:nvSpPr>
          <p:cNvPr id="3" name="Content Placeholder 2"/>
          <p:cNvSpPr>
            <a:spLocks noGrp="1"/>
          </p:cNvSpPr>
          <p:nvPr>
            <p:ph idx="1"/>
          </p:nvPr>
        </p:nvSpPr>
        <p:spPr>
          <a:xfrm>
            <a:off x="457200" y="1066800"/>
            <a:ext cx="4648200" cy="5059363"/>
          </a:xfrm>
        </p:spPr>
        <p:txBody>
          <a:bodyPr/>
          <a:lstStyle/>
          <a:p>
            <a:r>
              <a:rPr lang="en-US" dirty="0" smtClean="0"/>
              <a:t>We are less controlling in the classroom.  </a:t>
            </a:r>
          </a:p>
          <a:p>
            <a:r>
              <a:rPr lang="en-US" dirty="0" smtClean="0"/>
              <a:t>We allow more student exploration.</a:t>
            </a:r>
          </a:p>
          <a:p>
            <a:r>
              <a:rPr lang="en-US" dirty="0" smtClean="0"/>
              <a:t>We give our students the freedom to design labs (as grade-level appropriate).</a:t>
            </a:r>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219200"/>
            <a:ext cx="2895600" cy="469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968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b="1" dirty="0"/>
              <a:t>Impact – to have a direct effect (on others</a:t>
            </a:r>
            <a:r>
              <a:rPr lang="en-US" sz="3200" b="1" dirty="0" smtClean="0"/>
              <a:t>)</a:t>
            </a:r>
            <a:endParaRPr lang="en-US" sz="3200" b="1" dirty="0"/>
          </a:p>
        </p:txBody>
      </p:sp>
      <p:sp>
        <p:nvSpPr>
          <p:cNvPr id="3" name="Content Placeholder 2"/>
          <p:cNvSpPr>
            <a:spLocks noGrp="1"/>
          </p:cNvSpPr>
          <p:nvPr>
            <p:ph idx="1"/>
          </p:nvPr>
        </p:nvSpPr>
        <p:spPr>
          <a:xfrm>
            <a:off x="304800" y="1219200"/>
            <a:ext cx="8763000" cy="4691856"/>
          </a:xfrm>
        </p:spPr>
        <p:txBody>
          <a:bodyPr>
            <a:normAutofit/>
          </a:bodyPr>
          <a:lstStyle/>
          <a:p>
            <a:r>
              <a:rPr lang="en-US" dirty="0" smtClean="0"/>
              <a:t>We have raised the standards for our students.</a:t>
            </a:r>
          </a:p>
          <a:p>
            <a:r>
              <a:rPr lang="en-US" dirty="0"/>
              <a:t>Students became active learners</a:t>
            </a:r>
            <a:r>
              <a:rPr lang="en-US" dirty="0" smtClean="0"/>
              <a:t>.</a:t>
            </a:r>
          </a:p>
          <a:p>
            <a:r>
              <a:rPr lang="en-US" dirty="0" smtClean="0"/>
              <a:t>Increased ownership resulted in increased student interest and excitement to learn.</a:t>
            </a:r>
          </a:p>
          <a:p>
            <a:r>
              <a:rPr lang="en-US" dirty="0" smtClean="0">
                <a:solidFill>
                  <a:srgbClr val="FF0000"/>
                </a:solidFill>
              </a:rPr>
              <a:t>What is our evidence?</a:t>
            </a:r>
          </a:p>
          <a:p>
            <a:pPr lvl="1"/>
            <a:r>
              <a:rPr lang="en-US" dirty="0" smtClean="0">
                <a:solidFill>
                  <a:srgbClr val="FF0000"/>
                </a:solidFill>
              </a:rPr>
              <a:t>Improved student behavior, increased student participation, improved grades/performance on assessments</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1" t="8741" r="8176" b="15550"/>
          <a:stretch/>
        </p:blipFill>
        <p:spPr bwMode="auto">
          <a:xfrm>
            <a:off x="6172200" y="5060838"/>
            <a:ext cx="2819400" cy="179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88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r>
              <a:rPr lang="en-US" sz="8800" dirty="0" smtClean="0">
                <a:solidFill>
                  <a:schemeClr val="accent1"/>
                </a:solidFill>
              </a:rPr>
              <a:t>Next Steps</a:t>
            </a:r>
            <a:endParaRPr lang="en-US" sz="8800" dirty="0">
              <a:solidFill>
                <a:schemeClr val="accent1"/>
              </a:solidFill>
            </a:endParaRPr>
          </a:p>
        </p:txBody>
      </p:sp>
    </p:spTree>
    <p:extLst>
      <p:ext uri="{BB962C8B-B14F-4D97-AF65-F5344CB8AC3E}">
        <p14:creationId xmlns:p14="http://schemas.microsoft.com/office/powerpoint/2010/main" val="40244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81"/>
            <a:ext cx="8229600" cy="1143000"/>
          </a:xfrm>
        </p:spPr>
        <p:txBody>
          <a:bodyPr>
            <a:normAutofit/>
          </a:bodyPr>
          <a:lstStyle/>
          <a:p>
            <a:r>
              <a:rPr lang="en-US" sz="3600" b="1" dirty="0" smtClean="0"/>
              <a:t>Our Next Steps</a:t>
            </a:r>
            <a:endParaRPr lang="en-US" sz="3600" b="1" dirty="0"/>
          </a:p>
        </p:txBody>
      </p:sp>
      <p:sp>
        <p:nvSpPr>
          <p:cNvPr id="3" name="Content Placeholder 2"/>
          <p:cNvSpPr>
            <a:spLocks noGrp="1"/>
          </p:cNvSpPr>
          <p:nvPr>
            <p:ph idx="1"/>
          </p:nvPr>
        </p:nvSpPr>
        <p:spPr>
          <a:xfrm>
            <a:off x="457200" y="914400"/>
            <a:ext cx="8686800" cy="5211763"/>
          </a:xfrm>
        </p:spPr>
        <p:txBody>
          <a:bodyPr>
            <a:normAutofit lnSpcReduction="10000"/>
          </a:bodyPr>
          <a:lstStyle/>
          <a:p>
            <a:r>
              <a:rPr lang="en-US" dirty="0" smtClean="0"/>
              <a:t>Continue with core PLC group and replace the few unable to continue to participate.</a:t>
            </a:r>
          </a:p>
          <a:p>
            <a:r>
              <a:rPr lang="en-US" dirty="0" smtClean="0"/>
              <a:t>For </a:t>
            </a:r>
            <a:r>
              <a:rPr lang="en-US" dirty="0"/>
              <a:t>now, we choose to keep our group small, working for improvement in our classrooms, where we can influence change</a:t>
            </a:r>
            <a:r>
              <a:rPr lang="en-US" dirty="0" smtClean="0"/>
              <a:t>.</a:t>
            </a:r>
            <a:endParaRPr lang="en-US" sz="1500" dirty="0" smtClean="0"/>
          </a:p>
          <a:p>
            <a:r>
              <a:rPr lang="en-US" dirty="0" smtClean="0"/>
              <a:t>Our next focus: To develop strategies/methods to show evidence of student growth/learning while maintaining a focus on inquiry-based instruction.</a:t>
            </a:r>
          </a:p>
          <a:p>
            <a:r>
              <a:rPr lang="en-US" dirty="0" smtClean="0"/>
              <a:t>Develop assessments that generate concrete data/evidence of student learning.</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331144"/>
            <a:ext cx="1616868" cy="144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080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b="1" dirty="0" smtClean="0"/>
              <a:t>Our Phase II</a:t>
            </a:r>
            <a:endParaRPr lang="en-US" sz="3600" b="1" dirty="0"/>
          </a:p>
        </p:txBody>
      </p:sp>
      <p:sp>
        <p:nvSpPr>
          <p:cNvPr id="3" name="Content Placeholder 2"/>
          <p:cNvSpPr>
            <a:spLocks noGrp="1"/>
          </p:cNvSpPr>
          <p:nvPr>
            <p:ph idx="1"/>
          </p:nvPr>
        </p:nvSpPr>
        <p:spPr>
          <a:xfrm>
            <a:off x="228600" y="838200"/>
            <a:ext cx="8839200" cy="6019800"/>
          </a:xfrm>
        </p:spPr>
        <p:txBody>
          <a:bodyPr>
            <a:normAutofit/>
          </a:bodyPr>
          <a:lstStyle/>
          <a:p>
            <a:r>
              <a:rPr lang="en-US" dirty="0" smtClean="0"/>
              <a:t>Working in grade-level teams, using a lesson plan format developed by the PLC, we developed a series of K-12 lessons to teach about the flow of energy.</a:t>
            </a:r>
          </a:p>
          <a:p>
            <a:pPr marL="0" indent="0">
              <a:buNone/>
            </a:pPr>
            <a:endParaRPr lang="en-US" dirty="0" smtClean="0"/>
          </a:p>
          <a:p>
            <a:pPr marL="0" indent="0">
              <a:buNone/>
            </a:pPr>
            <a:endParaRPr lang="en-US" sz="5800"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19399"/>
            <a:ext cx="2667000" cy="350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187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b="1" dirty="0" smtClean="0"/>
              <a:t>Phase II Goals</a:t>
            </a:r>
            <a:endParaRPr lang="en-US" sz="3600" b="1" dirty="0"/>
          </a:p>
        </p:txBody>
      </p:sp>
      <p:sp>
        <p:nvSpPr>
          <p:cNvPr id="3" name="Content Placeholder 2"/>
          <p:cNvSpPr>
            <a:spLocks noGrp="1"/>
          </p:cNvSpPr>
          <p:nvPr>
            <p:ph idx="1"/>
          </p:nvPr>
        </p:nvSpPr>
        <p:spPr>
          <a:xfrm>
            <a:off x="228600" y="838200"/>
            <a:ext cx="8839200" cy="6019800"/>
          </a:xfrm>
        </p:spPr>
        <p:txBody>
          <a:bodyPr>
            <a:normAutofit fontScale="62500" lnSpcReduction="20000"/>
          </a:bodyPr>
          <a:lstStyle/>
          <a:p>
            <a:r>
              <a:rPr lang="en-US" sz="5800" dirty="0" smtClean="0"/>
              <a:t>Vertical Articulation to develop connections between content taught in each </a:t>
            </a:r>
            <a:r>
              <a:rPr lang="en-US" sz="5800" dirty="0" smtClean="0"/>
              <a:t>grade</a:t>
            </a:r>
            <a:endParaRPr lang="en-US" sz="5800" dirty="0" smtClean="0"/>
          </a:p>
          <a:p>
            <a:pPr marL="0" indent="0">
              <a:buNone/>
            </a:pPr>
            <a:endParaRPr lang="en-US" sz="5800" dirty="0" smtClean="0"/>
          </a:p>
          <a:p>
            <a:r>
              <a:rPr lang="en-US" sz="5800" dirty="0" smtClean="0"/>
              <a:t>Deeper content knowledge for the teachers in order to facilitate </a:t>
            </a:r>
            <a:r>
              <a:rPr lang="en-US" sz="5800" dirty="0" smtClean="0"/>
              <a:t>instruction</a:t>
            </a:r>
            <a:endParaRPr lang="en-US" sz="5800" dirty="0" smtClean="0"/>
          </a:p>
          <a:p>
            <a:pPr marL="0" indent="0">
              <a:buNone/>
            </a:pPr>
            <a:endParaRPr lang="en-US" sz="5800" dirty="0"/>
          </a:p>
          <a:p>
            <a:r>
              <a:rPr lang="en-US" sz="5800" dirty="0" smtClean="0"/>
              <a:t>Instruction via inquiry-based lessons and Big Idea Thinking</a:t>
            </a:r>
          </a:p>
          <a:p>
            <a:pPr marL="0" indent="0">
              <a:buNone/>
            </a:pPr>
            <a:endParaRPr lang="en-US" sz="5800" dirty="0" smtClean="0"/>
          </a:p>
          <a:p>
            <a:r>
              <a:rPr lang="en-US" sz="5800" dirty="0" smtClean="0"/>
              <a:t>Awareness of our place in the scaffolding </a:t>
            </a:r>
            <a:r>
              <a:rPr lang="en-US" sz="5800" dirty="0" smtClean="0"/>
              <a:t>process</a:t>
            </a:r>
            <a:endParaRPr lang="en-US" sz="5800" dirty="0" smtClean="0"/>
          </a:p>
          <a:p>
            <a:pPr marL="0" indent="0">
              <a:buNone/>
            </a:pPr>
            <a:endParaRPr lang="en-US" sz="5800" dirty="0" smtClean="0"/>
          </a:p>
          <a:p>
            <a:pPr marL="0" indent="0">
              <a:buNone/>
            </a:pPr>
            <a:endParaRPr lang="en-US" sz="5800" dirty="0" smtClean="0"/>
          </a:p>
          <a:p>
            <a:endParaRPr lang="en-US" dirty="0"/>
          </a:p>
        </p:txBody>
      </p:sp>
    </p:spTree>
    <p:extLst>
      <p:ext uri="{BB962C8B-B14F-4D97-AF65-F5344CB8AC3E}">
        <p14:creationId xmlns:p14="http://schemas.microsoft.com/office/powerpoint/2010/main" val="84100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We learned …</a:t>
            </a:r>
            <a:endParaRPr lang="en-US" sz="3600" b="1" dirty="0"/>
          </a:p>
        </p:txBody>
      </p:sp>
      <p:sp>
        <p:nvSpPr>
          <p:cNvPr id="3" name="Content Placeholder 2"/>
          <p:cNvSpPr>
            <a:spLocks noGrp="1"/>
          </p:cNvSpPr>
          <p:nvPr>
            <p:ph idx="1"/>
          </p:nvPr>
        </p:nvSpPr>
        <p:spPr>
          <a:xfrm>
            <a:off x="381000" y="786305"/>
            <a:ext cx="8763000" cy="5638800"/>
          </a:xfrm>
        </p:spPr>
        <p:txBody>
          <a:bodyPr>
            <a:normAutofit/>
          </a:bodyPr>
          <a:lstStyle/>
          <a:p>
            <a:r>
              <a:rPr lang="en-US" dirty="0" smtClean="0"/>
              <a:t>From each other</a:t>
            </a:r>
          </a:p>
          <a:p>
            <a:r>
              <a:rPr lang="en-US" dirty="0" smtClean="0"/>
              <a:t>The Tuning Protocol enabled our PLC to effectively evaluate each team’s lessons providing warm and cool feedback in a safe environment.</a:t>
            </a:r>
          </a:p>
          <a:p>
            <a:r>
              <a:rPr lang="en-US" dirty="0" smtClean="0"/>
              <a:t>Supported each others’ learning and development of depth of content knowledge.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63494"/>
            <a:ext cx="3810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4063493"/>
            <a:ext cx="45243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870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83" y="0"/>
            <a:ext cx="8229600" cy="914400"/>
          </a:xfrm>
        </p:spPr>
        <p:txBody>
          <a:bodyPr>
            <a:normAutofit/>
          </a:bodyPr>
          <a:lstStyle/>
          <a:p>
            <a:r>
              <a:rPr lang="en-US" sz="3600" b="1" dirty="0" smtClean="0"/>
              <a:t>We learned …</a:t>
            </a:r>
            <a:endParaRPr lang="en-US" sz="3600" dirty="0"/>
          </a:p>
        </p:txBody>
      </p:sp>
      <p:sp>
        <p:nvSpPr>
          <p:cNvPr id="3" name="Content Placeholder 2"/>
          <p:cNvSpPr>
            <a:spLocks noGrp="1"/>
          </p:cNvSpPr>
          <p:nvPr>
            <p:ph idx="1"/>
          </p:nvPr>
        </p:nvSpPr>
        <p:spPr>
          <a:xfrm>
            <a:off x="506636" y="762000"/>
            <a:ext cx="8637364" cy="5211763"/>
          </a:xfrm>
        </p:spPr>
        <p:txBody>
          <a:bodyPr/>
          <a:lstStyle/>
          <a:p>
            <a:r>
              <a:rPr lang="en-US" dirty="0" smtClean="0"/>
              <a:t>Inquiry is an effective tool in the classroom. </a:t>
            </a:r>
          </a:p>
          <a:p>
            <a:r>
              <a:rPr lang="en-US" dirty="0" smtClean="0"/>
              <a:t>To be comfortable using inquiry in the classroom, a result of courage, persistence, and colleague support. </a:t>
            </a:r>
            <a:endParaRPr lang="en-US" sz="1000" dirty="0" smtClean="0"/>
          </a:p>
          <a:p>
            <a:r>
              <a:rPr lang="en-US" dirty="0" smtClean="0"/>
              <a:t>Tests are not the only type of assessment.  There is more than one way to assess learning.</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08956"/>
            <a:ext cx="3924300" cy="284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45" y="4019964"/>
            <a:ext cx="3914155" cy="260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405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3600" b="1" dirty="0" smtClean="0"/>
              <a:t>Our Successes</a:t>
            </a:r>
            <a:endParaRPr lang="en-US" sz="3600" b="1" dirty="0"/>
          </a:p>
        </p:txBody>
      </p:sp>
      <p:sp>
        <p:nvSpPr>
          <p:cNvPr id="3" name="Content Placeholder 2"/>
          <p:cNvSpPr>
            <a:spLocks noGrp="1"/>
          </p:cNvSpPr>
          <p:nvPr>
            <p:ph idx="1"/>
          </p:nvPr>
        </p:nvSpPr>
        <p:spPr>
          <a:xfrm>
            <a:off x="152400" y="609600"/>
            <a:ext cx="6629400" cy="5715000"/>
          </a:xfrm>
        </p:spPr>
        <p:txBody>
          <a:bodyPr>
            <a:normAutofit fontScale="85000" lnSpcReduction="20000"/>
          </a:bodyPr>
          <a:lstStyle/>
          <a:p>
            <a:r>
              <a:rPr lang="en-US" dirty="0" smtClean="0"/>
              <a:t>Critiqued/evaluated and completed development of K-12 inquiry-based lessons about the flow of energy.  The evaluation process provided an opportunity for critical feedback and professional sharing from which we all grew as teachers.  These new understandings led to new inquiry learning experiences for our students.</a:t>
            </a:r>
          </a:p>
          <a:p>
            <a:pPr marL="0" indent="0">
              <a:buNone/>
            </a:pPr>
            <a:endParaRPr lang="en-US" sz="1600" dirty="0" smtClean="0"/>
          </a:p>
          <a:p>
            <a:r>
              <a:rPr lang="en-US" dirty="0" smtClean="0"/>
              <a:t>A greater understanding of what our students have been taught and what they need to know the next year enables us as teachers to hold the students accountable for prior learning and to facilitate the development of a solid knowledge base on which they will build in the future.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867" y="81951"/>
            <a:ext cx="1672566" cy="311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810000"/>
            <a:ext cx="2471695" cy="261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620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Tasks Not Completed</a:t>
            </a:r>
            <a:endParaRPr lang="en-US" sz="3600" b="1" dirty="0"/>
          </a:p>
        </p:txBody>
      </p:sp>
      <p:sp>
        <p:nvSpPr>
          <p:cNvPr id="3" name="Content Placeholder 2"/>
          <p:cNvSpPr>
            <a:spLocks noGrp="1"/>
          </p:cNvSpPr>
          <p:nvPr>
            <p:ph idx="1"/>
          </p:nvPr>
        </p:nvSpPr>
        <p:spPr>
          <a:xfrm>
            <a:off x="457200" y="907900"/>
            <a:ext cx="8229600" cy="4525963"/>
          </a:xfrm>
        </p:spPr>
        <p:txBody>
          <a:bodyPr/>
          <a:lstStyle/>
          <a:p>
            <a:r>
              <a:rPr lang="en-US" dirty="0" smtClean="0"/>
              <a:t>Due to lack of interest, we did not present our PLC experiences and the products of our work to our colleagues outside of the PLC.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02620"/>
            <a:ext cx="1599104" cy="236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43200"/>
            <a:ext cx="3048000" cy="205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405" y="3946055"/>
            <a:ext cx="1710778" cy="171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264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noAutofit/>
          </a:bodyPr>
          <a:lstStyle/>
          <a:p>
            <a:r>
              <a:rPr lang="en-US" sz="3600" b="1" dirty="0" smtClean="0"/>
              <a:t>Our Obstacles and How We Overcame Them</a:t>
            </a:r>
            <a:endParaRPr lang="en-US" sz="3600" b="1" dirty="0"/>
          </a:p>
        </p:txBody>
      </p:sp>
      <p:sp>
        <p:nvSpPr>
          <p:cNvPr id="3" name="Content Placeholder 2"/>
          <p:cNvSpPr>
            <a:spLocks noGrp="1"/>
          </p:cNvSpPr>
          <p:nvPr>
            <p:ph idx="1"/>
          </p:nvPr>
        </p:nvSpPr>
        <p:spPr>
          <a:xfrm>
            <a:off x="470140" y="914400"/>
            <a:ext cx="8229600" cy="4525963"/>
          </a:xfrm>
        </p:spPr>
        <p:txBody>
          <a:bodyPr/>
          <a:lstStyle/>
          <a:p>
            <a:r>
              <a:rPr lang="en-US" dirty="0" smtClean="0"/>
              <a:t>Meeting attendance - addressed by planning a year’s worth of meetings in advance.</a:t>
            </a:r>
          </a:p>
          <a:p>
            <a:pPr marL="0" indent="0">
              <a:buNone/>
            </a:pPr>
            <a:endParaRPr lang="en-US" sz="1500" dirty="0" smtClean="0"/>
          </a:p>
          <a:p>
            <a:r>
              <a:rPr lang="en-US" dirty="0" smtClean="0"/>
              <a:t>Our next focus - </a:t>
            </a:r>
            <a:r>
              <a:rPr lang="en-US" dirty="0"/>
              <a:t>p</a:t>
            </a:r>
            <a:r>
              <a:rPr lang="en-US" dirty="0" smtClean="0"/>
              <a:t>olled PLC members for their interests and needs, and then collectively chose a direction based on common interests.</a:t>
            </a:r>
          </a:p>
          <a:p>
            <a:endParaRPr lang="en-US" dirty="0" smtClean="0"/>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962399"/>
            <a:ext cx="3997330" cy="284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3962401"/>
            <a:ext cx="4747817" cy="284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wish we had done differently</a:t>
            </a:r>
            <a:endParaRPr lang="en-US" dirty="0"/>
          </a:p>
        </p:txBody>
      </p:sp>
      <p:sp>
        <p:nvSpPr>
          <p:cNvPr id="3" name="Content Placeholder 2"/>
          <p:cNvSpPr>
            <a:spLocks noGrp="1"/>
          </p:cNvSpPr>
          <p:nvPr>
            <p:ph idx="1"/>
          </p:nvPr>
        </p:nvSpPr>
        <p:spPr/>
        <p:txBody>
          <a:bodyPr/>
          <a:lstStyle/>
          <a:p>
            <a:r>
              <a:rPr lang="en-US" dirty="0" smtClean="0"/>
              <a:t>We wish we could have had the opportunity to share out work with our colleagues outside our PLC.  Perhaps we needed a better method of “advertising” ourselves (making our work seem relevant).</a:t>
            </a:r>
          </a:p>
          <a:p>
            <a:endParaRPr lang="en-US" dirty="0" smtClean="0"/>
          </a:p>
          <a:p>
            <a:endParaRPr lang="en-US" dirty="0"/>
          </a:p>
        </p:txBody>
      </p:sp>
    </p:spTree>
    <p:extLst>
      <p:ext uri="{BB962C8B-B14F-4D97-AF65-F5344CB8AC3E}">
        <p14:creationId xmlns:p14="http://schemas.microsoft.com/office/powerpoint/2010/main" val="1264584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628</Words>
  <Application>Microsoft Office PowerPoint</Application>
  <PresentationFormat>On-screen Show (4:3)</PresentationFormat>
  <Paragraphs>57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Presentation of Learning</vt:lpstr>
      <vt:lpstr>Our Phase II</vt:lpstr>
      <vt:lpstr>Phase II Goals</vt:lpstr>
      <vt:lpstr>We learned …</vt:lpstr>
      <vt:lpstr>We learned …</vt:lpstr>
      <vt:lpstr>Our Successes</vt:lpstr>
      <vt:lpstr>Tasks Not Completed</vt:lpstr>
      <vt:lpstr>Our Obstacles and How We Overcame Them</vt:lpstr>
      <vt:lpstr>What we wish we had done differently</vt:lpstr>
      <vt:lpstr>CONNECT-ED imprinted itself on us by changing the way we teach, and impacted our students by changing the way they learn.</vt:lpstr>
      <vt:lpstr>Imprint – to change indelibly, or permanently</vt:lpstr>
      <vt:lpstr>Imprint – to change indelibly or permanently</vt:lpstr>
      <vt:lpstr>Impact – to have a direct effect (on others)</vt:lpstr>
      <vt:lpstr>Next Steps</vt:lpstr>
      <vt:lpstr>Our Next Steps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Hamilton Township School District’s Presentation of Learning</dc:title>
  <dc:creator>Home</dc:creator>
  <cp:lastModifiedBy>Jennifer</cp:lastModifiedBy>
  <cp:revision>49</cp:revision>
  <dcterms:created xsi:type="dcterms:W3CDTF">2011-06-28T01:12:21Z</dcterms:created>
  <dcterms:modified xsi:type="dcterms:W3CDTF">2011-06-29T21:24:42Z</dcterms:modified>
</cp:coreProperties>
</file>