
<file path=[Content_Types].xml><?xml version="1.0" encoding="utf-8"?>
<Types xmlns="http://schemas.openxmlformats.org/package/2006/content-types">
  <Override PartName="/ppt/diagrams/drawing2.xml" ContentType="application/vnd.ms-office.drawingml.diagramDrawing+xml"/>
  <Override PartName="/ppt/notesSlides/notesSlide4.xml" ContentType="application/vnd.openxmlformats-officedocument.presentationml.notesSlide+xml"/>
  <Override PartName="/ppt/slides/slide9.xml" ContentType="application/vnd.openxmlformats-officedocument.presentationml.slide+xml"/>
  <Override PartName="/ppt/diagrams/data2.xml" ContentType="application/vnd.openxmlformats-officedocument.drawingml.diagramData+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notesSlides/notesSlide7.xml" ContentType="application/vnd.openxmlformats-officedocument.presentationml.notesSlide+xml"/>
  <Override PartName="/ppt/diagrams/drawing1.xml" ContentType="application/vnd.ms-office.drawingml.diagramDrawing+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2"/>
  </p:notesMasterIdLst>
  <p:sldIdLst>
    <p:sldId id="256" r:id="rId2"/>
    <p:sldId id="258" r:id="rId3"/>
    <p:sldId id="259" r:id="rId4"/>
    <p:sldId id="260" r:id="rId5"/>
    <p:sldId id="261" r:id="rId6"/>
    <p:sldId id="265" r:id="rId7"/>
    <p:sldId id="266" r:id="rId8"/>
    <p:sldId id="262" r:id="rId9"/>
    <p:sldId id="263"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93" d="100"/>
          <a:sy n="93" d="100"/>
        </p:scale>
        <p:origin x="-784" y="-6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97070-0576-074E-AFD5-25BD8A28117F}"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40CEC241-8EF9-954E-BE00-2EC1EC3D5CA1}">
      <dgm:prSet phldrT="[Text]"/>
      <dgm:spPr/>
      <dgm:t>
        <a:bodyPr/>
        <a:lstStyle/>
        <a:p>
          <a:r>
            <a:rPr lang="en-US" dirty="0" smtClean="0"/>
            <a:t> Study student work</a:t>
          </a:r>
          <a:endParaRPr lang="en-US" dirty="0"/>
        </a:p>
      </dgm:t>
    </dgm:pt>
    <dgm:pt modelId="{03089829-2055-344B-8DAE-2AD4B4EE3146}" type="parTrans" cxnId="{64A4748A-E839-7E45-92D8-66A6DCAF83B0}">
      <dgm:prSet/>
      <dgm:spPr/>
      <dgm:t>
        <a:bodyPr/>
        <a:lstStyle/>
        <a:p>
          <a:endParaRPr lang="en-US"/>
        </a:p>
      </dgm:t>
    </dgm:pt>
    <dgm:pt modelId="{8557EC8B-AC91-0D4A-ADAC-9B5187974CAE}" type="sibTrans" cxnId="{64A4748A-E839-7E45-92D8-66A6DCAF83B0}">
      <dgm:prSet/>
      <dgm:spPr/>
      <dgm:t>
        <a:bodyPr/>
        <a:lstStyle/>
        <a:p>
          <a:endParaRPr lang="en-US"/>
        </a:p>
      </dgm:t>
    </dgm:pt>
    <dgm:pt modelId="{76D934A2-6F93-C743-9317-361557CA42D9}">
      <dgm:prSet phldrT="[Text]"/>
      <dgm:spPr/>
      <dgm:t>
        <a:bodyPr/>
        <a:lstStyle/>
        <a:p>
          <a:r>
            <a:rPr lang="en-US" dirty="0" smtClean="0"/>
            <a:t>Benchmark Assessments</a:t>
          </a:r>
          <a:endParaRPr lang="en-US" dirty="0"/>
        </a:p>
      </dgm:t>
    </dgm:pt>
    <dgm:pt modelId="{D96F21B8-A0E5-A444-954B-879D26A29BDA}" type="parTrans" cxnId="{4B1A2DFE-69BC-1543-97B9-26B52810CBC5}">
      <dgm:prSet/>
      <dgm:spPr/>
      <dgm:t>
        <a:bodyPr/>
        <a:lstStyle/>
        <a:p>
          <a:endParaRPr lang="en-US"/>
        </a:p>
      </dgm:t>
    </dgm:pt>
    <dgm:pt modelId="{E1004C2E-4CAD-4B4C-BB1A-D840EA00284C}" type="sibTrans" cxnId="{4B1A2DFE-69BC-1543-97B9-26B52810CBC5}">
      <dgm:prSet/>
      <dgm:spPr/>
      <dgm:t>
        <a:bodyPr/>
        <a:lstStyle/>
        <a:p>
          <a:endParaRPr lang="en-US"/>
        </a:p>
      </dgm:t>
    </dgm:pt>
    <dgm:pt modelId="{605286A5-7A43-BC4C-8AD8-2B4888C3BE4A}">
      <dgm:prSet phldrT="[Text]"/>
      <dgm:spPr/>
      <dgm:t>
        <a:bodyPr/>
        <a:lstStyle/>
        <a:p>
          <a:r>
            <a:rPr lang="en-US" dirty="0" smtClean="0"/>
            <a:t>Other?</a:t>
          </a:r>
          <a:endParaRPr lang="en-US" dirty="0"/>
        </a:p>
      </dgm:t>
    </dgm:pt>
    <dgm:pt modelId="{B21D427D-2897-A744-8C1D-B5E1123E2874}" type="parTrans" cxnId="{8FA7E25F-4DAD-3947-A8A7-9E22714B51A5}">
      <dgm:prSet/>
      <dgm:spPr/>
      <dgm:t>
        <a:bodyPr/>
        <a:lstStyle/>
        <a:p>
          <a:endParaRPr lang="en-US"/>
        </a:p>
      </dgm:t>
    </dgm:pt>
    <dgm:pt modelId="{B4B16937-29FF-8D48-A163-989ED7265421}" type="sibTrans" cxnId="{8FA7E25F-4DAD-3947-A8A7-9E22714B51A5}">
      <dgm:prSet/>
      <dgm:spPr/>
      <dgm:t>
        <a:bodyPr/>
        <a:lstStyle/>
        <a:p>
          <a:endParaRPr lang="en-US"/>
        </a:p>
      </dgm:t>
    </dgm:pt>
    <dgm:pt modelId="{1B27F3C7-1706-9E4F-A4E0-249B7CA252DA}">
      <dgm:prSet phldrT="[Text]"/>
      <dgm:spPr/>
      <dgm:t>
        <a:bodyPr/>
        <a:lstStyle/>
        <a:p>
          <a:r>
            <a:rPr lang="en-US" dirty="0" smtClean="0"/>
            <a:t>Respond to results of study</a:t>
          </a:r>
          <a:endParaRPr lang="en-US" dirty="0"/>
        </a:p>
      </dgm:t>
    </dgm:pt>
    <dgm:pt modelId="{98504689-3259-F34F-AA1E-057CEB8B754A}" type="parTrans" cxnId="{B6CBD061-EC97-3144-965F-DB653ADA0116}">
      <dgm:prSet/>
      <dgm:spPr/>
      <dgm:t>
        <a:bodyPr/>
        <a:lstStyle/>
        <a:p>
          <a:endParaRPr lang="en-US"/>
        </a:p>
      </dgm:t>
    </dgm:pt>
    <dgm:pt modelId="{66E8535E-CAA6-B240-873C-0988EB2AF0D0}" type="sibTrans" cxnId="{B6CBD061-EC97-3144-965F-DB653ADA0116}">
      <dgm:prSet/>
      <dgm:spPr/>
      <dgm:t>
        <a:bodyPr/>
        <a:lstStyle/>
        <a:p>
          <a:endParaRPr lang="en-US"/>
        </a:p>
      </dgm:t>
    </dgm:pt>
    <dgm:pt modelId="{2D15A225-104E-B441-B5E0-5A6E5DF5BD29}">
      <dgm:prSet phldrT="[Text]"/>
      <dgm:spPr/>
      <dgm:t>
        <a:bodyPr/>
        <a:lstStyle/>
        <a:p>
          <a:r>
            <a:rPr lang="en-US" dirty="0" smtClean="0"/>
            <a:t>Re-write assessments</a:t>
          </a:r>
          <a:endParaRPr lang="en-US" dirty="0"/>
        </a:p>
      </dgm:t>
    </dgm:pt>
    <dgm:pt modelId="{99AB56E7-94FC-B842-AD25-D026FE3C5C6F}" type="parTrans" cxnId="{E09B7A4A-94A7-4A4E-BC2D-E902DFE86CA7}">
      <dgm:prSet/>
      <dgm:spPr/>
      <dgm:t>
        <a:bodyPr/>
        <a:lstStyle/>
        <a:p>
          <a:endParaRPr lang="en-US"/>
        </a:p>
      </dgm:t>
    </dgm:pt>
    <dgm:pt modelId="{D7706FBF-A64B-ED42-9FC5-DDDD91C6D196}" type="sibTrans" cxnId="{E09B7A4A-94A7-4A4E-BC2D-E902DFE86CA7}">
      <dgm:prSet/>
      <dgm:spPr/>
      <dgm:t>
        <a:bodyPr/>
        <a:lstStyle/>
        <a:p>
          <a:endParaRPr lang="en-US"/>
        </a:p>
      </dgm:t>
    </dgm:pt>
    <dgm:pt modelId="{4BC46AA5-59E2-844F-B18E-8182EBCB170F}">
      <dgm:prSet phldrT="[Text]"/>
      <dgm:spPr/>
      <dgm:t>
        <a:bodyPr/>
        <a:lstStyle/>
        <a:p>
          <a:r>
            <a:rPr lang="en-US" dirty="0" smtClean="0"/>
            <a:t>Add more PD (content and/or instructional strategies)</a:t>
          </a:r>
          <a:endParaRPr lang="en-US" dirty="0"/>
        </a:p>
      </dgm:t>
    </dgm:pt>
    <dgm:pt modelId="{CECD183A-760A-D14F-B632-A643CECFF7A2}" type="parTrans" cxnId="{2FDF9122-02C7-4B45-8CE0-3F1C96195C54}">
      <dgm:prSet/>
      <dgm:spPr/>
      <dgm:t>
        <a:bodyPr/>
        <a:lstStyle/>
        <a:p>
          <a:endParaRPr lang="en-US"/>
        </a:p>
      </dgm:t>
    </dgm:pt>
    <dgm:pt modelId="{6EF91CB2-74CC-6B4F-AE23-1073B7B06601}" type="sibTrans" cxnId="{2FDF9122-02C7-4B45-8CE0-3F1C96195C54}">
      <dgm:prSet/>
      <dgm:spPr/>
      <dgm:t>
        <a:bodyPr/>
        <a:lstStyle/>
        <a:p>
          <a:endParaRPr lang="en-US"/>
        </a:p>
      </dgm:t>
    </dgm:pt>
    <dgm:pt modelId="{4C627373-27EB-4C48-9176-190EB5D57A48}" type="pres">
      <dgm:prSet presAssocID="{D4897070-0576-074E-AFD5-25BD8A28117F}" presName="theList" presStyleCnt="0">
        <dgm:presLayoutVars>
          <dgm:dir/>
          <dgm:animLvl val="lvl"/>
          <dgm:resizeHandles val="exact"/>
        </dgm:presLayoutVars>
      </dgm:prSet>
      <dgm:spPr/>
    </dgm:pt>
    <dgm:pt modelId="{D183B9C2-7BB7-D240-8444-F07E6C04D4D2}" type="pres">
      <dgm:prSet presAssocID="{40CEC241-8EF9-954E-BE00-2EC1EC3D5CA1}" presName="compNode" presStyleCnt="0"/>
      <dgm:spPr/>
    </dgm:pt>
    <dgm:pt modelId="{A57D968A-B912-C44F-8E51-9C4EDF42D00F}" type="pres">
      <dgm:prSet presAssocID="{40CEC241-8EF9-954E-BE00-2EC1EC3D5CA1}" presName="noGeometry" presStyleCnt="0"/>
      <dgm:spPr/>
    </dgm:pt>
    <dgm:pt modelId="{9DE20A05-736E-CB4E-9D82-883BC5D6612B}" type="pres">
      <dgm:prSet presAssocID="{40CEC241-8EF9-954E-BE00-2EC1EC3D5CA1}" presName="childTextVisible" presStyleLbl="bgAccFollowNode1" presStyleIdx="0" presStyleCnt="2">
        <dgm:presLayoutVars>
          <dgm:bulletEnabled val="1"/>
        </dgm:presLayoutVars>
      </dgm:prSet>
      <dgm:spPr/>
      <dgm:t>
        <a:bodyPr/>
        <a:lstStyle/>
        <a:p>
          <a:endParaRPr lang="en-US"/>
        </a:p>
      </dgm:t>
    </dgm:pt>
    <dgm:pt modelId="{02850038-35EF-B441-B430-792F4BB62018}" type="pres">
      <dgm:prSet presAssocID="{40CEC241-8EF9-954E-BE00-2EC1EC3D5CA1}" presName="childTextHidden" presStyleLbl="bgAccFollowNode1" presStyleIdx="0" presStyleCnt="2"/>
      <dgm:spPr/>
      <dgm:t>
        <a:bodyPr/>
        <a:lstStyle/>
        <a:p>
          <a:endParaRPr lang="en-US"/>
        </a:p>
      </dgm:t>
    </dgm:pt>
    <dgm:pt modelId="{B449FF61-BBF0-184F-9ED1-1CD08ADCFFDC}" type="pres">
      <dgm:prSet presAssocID="{40CEC241-8EF9-954E-BE00-2EC1EC3D5CA1}" presName="parentText" presStyleLbl="node1" presStyleIdx="0" presStyleCnt="2">
        <dgm:presLayoutVars>
          <dgm:chMax val="1"/>
          <dgm:bulletEnabled val="1"/>
        </dgm:presLayoutVars>
      </dgm:prSet>
      <dgm:spPr/>
      <dgm:t>
        <a:bodyPr/>
        <a:lstStyle/>
        <a:p>
          <a:endParaRPr lang="en-US"/>
        </a:p>
      </dgm:t>
    </dgm:pt>
    <dgm:pt modelId="{B36DBB7E-9FD4-534D-A027-624605FDA5EB}" type="pres">
      <dgm:prSet presAssocID="{40CEC241-8EF9-954E-BE00-2EC1EC3D5CA1}" presName="aSpace" presStyleCnt="0"/>
      <dgm:spPr/>
    </dgm:pt>
    <dgm:pt modelId="{4D4D7B3B-16CE-9E46-ADC8-0E51FB3B1E90}" type="pres">
      <dgm:prSet presAssocID="{1B27F3C7-1706-9E4F-A4E0-249B7CA252DA}" presName="compNode" presStyleCnt="0"/>
      <dgm:spPr/>
    </dgm:pt>
    <dgm:pt modelId="{81E04BF4-5907-A54A-8020-46F43628C1EC}" type="pres">
      <dgm:prSet presAssocID="{1B27F3C7-1706-9E4F-A4E0-249B7CA252DA}" presName="noGeometry" presStyleCnt="0"/>
      <dgm:spPr/>
    </dgm:pt>
    <dgm:pt modelId="{C37C7690-4AA5-F047-B4D3-4395DC8ED030}" type="pres">
      <dgm:prSet presAssocID="{1B27F3C7-1706-9E4F-A4E0-249B7CA252DA}" presName="childTextVisible" presStyleLbl="bgAccFollowNode1" presStyleIdx="1" presStyleCnt="2">
        <dgm:presLayoutVars>
          <dgm:bulletEnabled val="1"/>
        </dgm:presLayoutVars>
      </dgm:prSet>
      <dgm:spPr/>
      <dgm:t>
        <a:bodyPr/>
        <a:lstStyle/>
        <a:p>
          <a:endParaRPr lang="en-US"/>
        </a:p>
      </dgm:t>
    </dgm:pt>
    <dgm:pt modelId="{829FB143-A30C-9949-875C-2FD1A4A83448}" type="pres">
      <dgm:prSet presAssocID="{1B27F3C7-1706-9E4F-A4E0-249B7CA252DA}" presName="childTextHidden" presStyleLbl="bgAccFollowNode1" presStyleIdx="1" presStyleCnt="2"/>
      <dgm:spPr/>
      <dgm:t>
        <a:bodyPr/>
        <a:lstStyle/>
        <a:p>
          <a:endParaRPr lang="en-US"/>
        </a:p>
      </dgm:t>
    </dgm:pt>
    <dgm:pt modelId="{895F9B14-AA30-584F-A03C-1B50FDB612B6}" type="pres">
      <dgm:prSet presAssocID="{1B27F3C7-1706-9E4F-A4E0-249B7CA252DA}" presName="parentText" presStyleLbl="node1" presStyleIdx="1" presStyleCnt="2">
        <dgm:presLayoutVars>
          <dgm:chMax val="1"/>
          <dgm:bulletEnabled val="1"/>
        </dgm:presLayoutVars>
      </dgm:prSet>
      <dgm:spPr/>
      <dgm:t>
        <a:bodyPr/>
        <a:lstStyle/>
        <a:p>
          <a:endParaRPr lang="en-US"/>
        </a:p>
      </dgm:t>
    </dgm:pt>
  </dgm:ptLst>
  <dgm:cxnLst>
    <dgm:cxn modelId="{51B66B82-DFFB-BD4E-965C-29C1B418CC56}" type="presOf" srcId="{76D934A2-6F93-C743-9317-361557CA42D9}" destId="{02850038-35EF-B441-B430-792F4BB62018}" srcOrd="1" destOrd="0" presId="urn:microsoft.com/office/officeart/2005/8/layout/hProcess6"/>
    <dgm:cxn modelId="{DB65E114-8483-EC4D-884E-531860B70A9A}" type="presOf" srcId="{1B27F3C7-1706-9E4F-A4E0-249B7CA252DA}" destId="{895F9B14-AA30-584F-A03C-1B50FDB612B6}" srcOrd="0" destOrd="0" presId="urn:microsoft.com/office/officeart/2005/8/layout/hProcess6"/>
    <dgm:cxn modelId="{2FDF9122-02C7-4B45-8CE0-3F1C96195C54}" srcId="{1B27F3C7-1706-9E4F-A4E0-249B7CA252DA}" destId="{4BC46AA5-59E2-844F-B18E-8182EBCB170F}" srcOrd="1" destOrd="0" parTransId="{CECD183A-760A-D14F-B632-A643CECFF7A2}" sibTransId="{6EF91CB2-74CC-6B4F-AE23-1073B7B06601}"/>
    <dgm:cxn modelId="{C740D97D-5A67-DF40-AD15-A4C3C4A64AA0}" type="presOf" srcId="{605286A5-7A43-BC4C-8AD8-2B4888C3BE4A}" destId="{02850038-35EF-B441-B430-792F4BB62018}" srcOrd="1" destOrd="1" presId="urn:microsoft.com/office/officeart/2005/8/layout/hProcess6"/>
    <dgm:cxn modelId="{64A4748A-E839-7E45-92D8-66A6DCAF83B0}" srcId="{D4897070-0576-074E-AFD5-25BD8A28117F}" destId="{40CEC241-8EF9-954E-BE00-2EC1EC3D5CA1}" srcOrd="0" destOrd="0" parTransId="{03089829-2055-344B-8DAE-2AD4B4EE3146}" sibTransId="{8557EC8B-AC91-0D4A-ADAC-9B5187974CAE}"/>
    <dgm:cxn modelId="{B6CBD061-EC97-3144-965F-DB653ADA0116}" srcId="{D4897070-0576-074E-AFD5-25BD8A28117F}" destId="{1B27F3C7-1706-9E4F-A4E0-249B7CA252DA}" srcOrd="1" destOrd="0" parTransId="{98504689-3259-F34F-AA1E-057CEB8B754A}" sibTransId="{66E8535E-CAA6-B240-873C-0988EB2AF0D0}"/>
    <dgm:cxn modelId="{E09B7A4A-94A7-4A4E-BC2D-E902DFE86CA7}" srcId="{1B27F3C7-1706-9E4F-A4E0-249B7CA252DA}" destId="{2D15A225-104E-B441-B5E0-5A6E5DF5BD29}" srcOrd="0" destOrd="0" parTransId="{99AB56E7-94FC-B842-AD25-D026FE3C5C6F}" sibTransId="{D7706FBF-A64B-ED42-9FC5-DDDD91C6D196}"/>
    <dgm:cxn modelId="{FEB2187E-A067-D642-8C33-BB2490B2D89B}" type="presOf" srcId="{2D15A225-104E-B441-B5E0-5A6E5DF5BD29}" destId="{C37C7690-4AA5-F047-B4D3-4395DC8ED030}" srcOrd="0" destOrd="0" presId="urn:microsoft.com/office/officeart/2005/8/layout/hProcess6"/>
    <dgm:cxn modelId="{FB0C742B-9838-2842-B231-A3BA453701D4}" type="presOf" srcId="{605286A5-7A43-BC4C-8AD8-2B4888C3BE4A}" destId="{9DE20A05-736E-CB4E-9D82-883BC5D6612B}" srcOrd="0" destOrd="1" presId="urn:microsoft.com/office/officeart/2005/8/layout/hProcess6"/>
    <dgm:cxn modelId="{8FA7E25F-4DAD-3947-A8A7-9E22714B51A5}" srcId="{40CEC241-8EF9-954E-BE00-2EC1EC3D5CA1}" destId="{605286A5-7A43-BC4C-8AD8-2B4888C3BE4A}" srcOrd="1" destOrd="0" parTransId="{B21D427D-2897-A744-8C1D-B5E1123E2874}" sibTransId="{B4B16937-29FF-8D48-A163-989ED7265421}"/>
    <dgm:cxn modelId="{2C448703-84B6-DC42-BE00-6512BCAA1679}" type="presOf" srcId="{2D15A225-104E-B441-B5E0-5A6E5DF5BD29}" destId="{829FB143-A30C-9949-875C-2FD1A4A83448}" srcOrd="1" destOrd="0" presId="urn:microsoft.com/office/officeart/2005/8/layout/hProcess6"/>
    <dgm:cxn modelId="{605EEF08-7B29-6343-A84B-81F51CF944E6}" type="presOf" srcId="{4BC46AA5-59E2-844F-B18E-8182EBCB170F}" destId="{C37C7690-4AA5-F047-B4D3-4395DC8ED030}" srcOrd="0" destOrd="1" presId="urn:microsoft.com/office/officeart/2005/8/layout/hProcess6"/>
    <dgm:cxn modelId="{739D7D39-9E36-E547-B301-F30DF706F544}" type="presOf" srcId="{D4897070-0576-074E-AFD5-25BD8A28117F}" destId="{4C627373-27EB-4C48-9176-190EB5D57A48}" srcOrd="0" destOrd="0" presId="urn:microsoft.com/office/officeart/2005/8/layout/hProcess6"/>
    <dgm:cxn modelId="{1C4BADDB-E661-6F47-AD0D-3EB6C23CB46E}" type="presOf" srcId="{76D934A2-6F93-C743-9317-361557CA42D9}" destId="{9DE20A05-736E-CB4E-9D82-883BC5D6612B}" srcOrd="0" destOrd="0" presId="urn:microsoft.com/office/officeart/2005/8/layout/hProcess6"/>
    <dgm:cxn modelId="{3BC40C29-FDFA-2F4A-942E-72E762E465D7}" type="presOf" srcId="{4BC46AA5-59E2-844F-B18E-8182EBCB170F}" destId="{829FB143-A30C-9949-875C-2FD1A4A83448}" srcOrd="1" destOrd="1" presId="urn:microsoft.com/office/officeart/2005/8/layout/hProcess6"/>
    <dgm:cxn modelId="{656F5783-A966-984B-BDC9-76589683AE35}" type="presOf" srcId="{40CEC241-8EF9-954E-BE00-2EC1EC3D5CA1}" destId="{B449FF61-BBF0-184F-9ED1-1CD08ADCFFDC}" srcOrd="0" destOrd="0" presId="urn:microsoft.com/office/officeart/2005/8/layout/hProcess6"/>
    <dgm:cxn modelId="{4B1A2DFE-69BC-1543-97B9-26B52810CBC5}" srcId="{40CEC241-8EF9-954E-BE00-2EC1EC3D5CA1}" destId="{76D934A2-6F93-C743-9317-361557CA42D9}" srcOrd="0" destOrd="0" parTransId="{D96F21B8-A0E5-A444-954B-879D26A29BDA}" sibTransId="{E1004C2E-4CAD-4B4C-BB1A-D840EA00284C}"/>
    <dgm:cxn modelId="{A5E28710-1816-1A41-BCC6-5F3896946EEB}" type="presParOf" srcId="{4C627373-27EB-4C48-9176-190EB5D57A48}" destId="{D183B9C2-7BB7-D240-8444-F07E6C04D4D2}" srcOrd="0" destOrd="0" presId="urn:microsoft.com/office/officeart/2005/8/layout/hProcess6"/>
    <dgm:cxn modelId="{5B441347-E220-0F4D-B8F4-F0D39A83D9D8}" type="presParOf" srcId="{D183B9C2-7BB7-D240-8444-F07E6C04D4D2}" destId="{A57D968A-B912-C44F-8E51-9C4EDF42D00F}" srcOrd="0" destOrd="0" presId="urn:microsoft.com/office/officeart/2005/8/layout/hProcess6"/>
    <dgm:cxn modelId="{D00E489A-A10D-D643-AA5C-C6D8C9524813}" type="presParOf" srcId="{D183B9C2-7BB7-D240-8444-F07E6C04D4D2}" destId="{9DE20A05-736E-CB4E-9D82-883BC5D6612B}" srcOrd="1" destOrd="0" presId="urn:microsoft.com/office/officeart/2005/8/layout/hProcess6"/>
    <dgm:cxn modelId="{FD5CB277-E5F0-604A-B427-2B48C2BCF2AC}" type="presParOf" srcId="{D183B9C2-7BB7-D240-8444-F07E6C04D4D2}" destId="{02850038-35EF-B441-B430-792F4BB62018}" srcOrd="2" destOrd="0" presId="urn:microsoft.com/office/officeart/2005/8/layout/hProcess6"/>
    <dgm:cxn modelId="{E61F87C4-7926-7047-8BA7-6AE9319E1F7D}" type="presParOf" srcId="{D183B9C2-7BB7-D240-8444-F07E6C04D4D2}" destId="{B449FF61-BBF0-184F-9ED1-1CD08ADCFFDC}" srcOrd="3" destOrd="0" presId="urn:microsoft.com/office/officeart/2005/8/layout/hProcess6"/>
    <dgm:cxn modelId="{96274AEB-C4D3-334D-BE49-89C947B6671E}" type="presParOf" srcId="{4C627373-27EB-4C48-9176-190EB5D57A48}" destId="{B36DBB7E-9FD4-534D-A027-624605FDA5EB}" srcOrd="1" destOrd="0" presId="urn:microsoft.com/office/officeart/2005/8/layout/hProcess6"/>
    <dgm:cxn modelId="{CC56C922-23EA-2A4F-9120-EEA8C443A7BF}" type="presParOf" srcId="{4C627373-27EB-4C48-9176-190EB5D57A48}" destId="{4D4D7B3B-16CE-9E46-ADC8-0E51FB3B1E90}" srcOrd="2" destOrd="0" presId="urn:microsoft.com/office/officeart/2005/8/layout/hProcess6"/>
    <dgm:cxn modelId="{74E8C34A-28B4-3F4C-ABDE-2694CCD8D7AC}" type="presParOf" srcId="{4D4D7B3B-16CE-9E46-ADC8-0E51FB3B1E90}" destId="{81E04BF4-5907-A54A-8020-46F43628C1EC}" srcOrd="0" destOrd="0" presId="urn:microsoft.com/office/officeart/2005/8/layout/hProcess6"/>
    <dgm:cxn modelId="{ADA2BAEE-9B01-004C-B65C-E32505A0DE2C}" type="presParOf" srcId="{4D4D7B3B-16CE-9E46-ADC8-0E51FB3B1E90}" destId="{C37C7690-4AA5-F047-B4D3-4395DC8ED030}" srcOrd="1" destOrd="0" presId="urn:microsoft.com/office/officeart/2005/8/layout/hProcess6"/>
    <dgm:cxn modelId="{216900C4-6909-084A-B3AE-4FB7961563D2}" type="presParOf" srcId="{4D4D7B3B-16CE-9E46-ADC8-0E51FB3B1E90}" destId="{829FB143-A30C-9949-875C-2FD1A4A83448}" srcOrd="2" destOrd="0" presId="urn:microsoft.com/office/officeart/2005/8/layout/hProcess6"/>
    <dgm:cxn modelId="{B21860DD-7565-6E4A-84D7-33C533A319DD}" type="presParOf" srcId="{4D4D7B3B-16CE-9E46-ADC8-0E51FB3B1E90}" destId="{895F9B14-AA30-584F-A03C-1B50FDB612B6}" srcOrd="3" destOrd="0" presId="urn:microsoft.com/office/officeart/2005/8/layout/hProcess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97070-0576-074E-AFD5-25BD8A28117F}" type="doc">
      <dgm:prSet loTypeId="urn:microsoft.com/office/officeart/2005/8/layout/hProcess6" loCatId="process" qsTypeId="urn:microsoft.com/office/officeart/2005/8/quickstyle/simple4" qsCatId="simple" csTypeId="urn:microsoft.com/office/officeart/2005/8/colors/accent1_2" csCatId="accent1" phldr="1"/>
      <dgm:spPr/>
      <dgm:t>
        <a:bodyPr/>
        <a:lstStyle/>
        <a:p>
          <a:endParaRPr lang="en-US"/>
        </a:p>
      </dgm:t>
    </dgm:pt>
    <dgm:pt modelId="{40CEC241-8EF9-954E-BE00-2EC1EC3D5CA1}">
      <dgm:prSet phldrT="[Text]"/>
      <dgm:spPr/>
      <dgm:t>
        <a:bodyPr/>
        <a:lstStyle/>
        <a:p>
          <a:r>
            <a:rPr lang="en-US" dirty="0" smtClean="0"/>
            <a:t> Study student work</a:t>
          </a:r>
          <a:endParaRPr lang="en-US" dirty="0"/>
        </a:p>
      </dgm:t>
    </dgm:pt>
    <dgm:pt modelId="{03089829-2055-344B-8DAE-2AD4B4EE3146}" type="parTrans" cxnId="{64A4748A-E839-7E45-92D8-66A6DCAF83B0}">
      <dgm:prSet/>
      <dgm:spPr/>
      <dgm:t>
        <a:bodyPr/>
        <a:lstStyle/>
        <a:p>
          <a:endParaRPr lang="en-US"/>
        </a:p>
      </dgm:t>
    </dgm:pt>
    <dgm:pt modelId="{8557EC8B-AC91-0D4A-ADAC-9B5187974CAE}" type="sibTrans" cxnId="{64A4748A-E839-7E45-92D8-66A6DCAF83B0}">
      <dgm:prSet/>
      <dgm:spPr/>
      <dgm:t>
        <a:bodyPr/>
        <a:lstStyle/>
        <a:p>
          <a:endParaRPr lang="en-US"/>
        </a:p>
      </dgm:t>
    </dgm:pt>
    <dgm:pt modelId="{76D934A2-6F93-C743-9317-361557CA42D9}">
      <dgm:prSet phldrT="[Text]"/>
      <dgm:spPr/>
      <dgm:t>
        <a:bodyPr/>
        <a:lstStyle/>
        <a:p>
          <a:r>
            <a:rPr lang="en-US" dirty="0" smtClean="0"/>
            <a:t>Benchmark Assessments</a:t>
          </a:r>
          <a:endParaRPr lang="en-US" dirty="0"/>
        </a:p>
      </dgm:t>
    </dgm:pt>
    <dgm:pt modelId="{D96F21B8-A0E5-A444-954B-879D26A29BDA}" type="parTrans" cxnId="{4B1A2DFE-69BC-1543-97B9-26B52810CBC5}">
      <dgm:prSet/>
      <dgm:spPr/>
      <dgm:t>
        <a:bodyPr/>
        <a:lstStyle/>
        <a:p>
          <a:endParaRPr lang="en-US"/>
        </a:p>
      </dgm:t>
    </dgm:pt>
    <dgm:pt modelId="{E1004C2E-4CAD-4B4C-BB1A-D840EA00284C}" type="sibTrans" cxnId="{4B1A2DFE-69BC-1543-97B9-26B52810CBC5}">
      <dgm:prSet/>
      <dgm:spPr/>
      <dgm:t>
        <a:bodyPr/>
        <a:lstStyle/>
        <a:p>
          <a:endParaRPr lang="en-US"/>
        </a:p>
      </dgm:t>
    </dgm:pt>
    <dgm:pt modelId="{19EED7E8-E9CF-614E-A1BB-5DA95183AF0E}">
      <dgm:prSet phldrT="[Text]"/>
      <dgm:spPr/>
      <dgm:t>
        <a:bodyPr/>
        <a:lstStyle/>
        <a:p>
          <a:r>
            <a:rPr lang="en-US" dirty="0" smtClean="0"/>
            <a:t>Other?</a:t>
          </a:r>
          <a:endParaRPr lang="en-US" dirty="0"/>
        </a:p>
      </dgm:t>
    </dgm:pt>
    <dgm:pt modelId="{2323C6BD-DDFE-584C-95EF-252E8109EB85}" type="parTrans" cxnId="{D804EF2F-6E7E-9240-82A8-4E67F8A71411}">
      <dgm:prSet/>
      <dgm:spPr/>
      <dgm:t>
        <a:bodyPr/>
        <a:lstStyle/>
        <a:p>
          <a:endParaRPr lang="en-US"/>
        </a:p>
      </dgm:t>
    </dgm:pt>
    <dgm:pt modelId="{9C596BFC-0EB1-8141-BD1D-DD09CEAC22B7}" type="sibTrans" cxnId="{D804EF2F-6E7E-9240-82A8-4E67F8A71411}">
      <dgm:prSet/>
      <dgm:spPr/>
      <dgm:t>
        <a:bodyPr/>
        <a:lstStyle/>
        <a:p>
          <a:endParaRPr lang="en-US"/>
        </a:p>
      </dgm:t>
    </dgm:pt>
    <dgm:pt modelId="{4C627373-27EB-4C48-9176-190EB5D57A48}" type="pres">
      <dgm:prSet presAssocID="{D4897070-0576-074E-AFD5-25BD8A28117F}" presName="theList" presStyleCnt="0">
        <dgm:presLayoutVars>
          <dgm:dir/>
          <dgm:animLvl val="lvl"/>
          <dgm:resizeHandles val="exact"/>
        </dgm:presLayoutVars>
      </dgm:prSet>
      <dgm:spPr/>
    </dgm:pt>
    <dgm:pt modelId="{D183B9C2-7BB7-D240-8444-F07E6C04D4D2}" type="pres">
      <dgm:prSet presAssocID="{40CEC241-8EF9-954E-BE00-2EC1EC3D5CA1}" presName="compNode" presStyleCnt="0"/>
      <dgm:spPr/>
    </dgm:pt>
    <dgm:pt modelId="{A57D968A-B912-C44F-8E51-9C4EDF42D00F}" type="pres">
      <dgm:prSet presAssocID="{40CEC241-8EF9-954E-BE00-2EC1EC3D5CA1}" presName="noGeometry" presStyleCnt="0"/>
      <dgm:spPr/>
    </dgm:pt>
    <dgm:pt modelId="{9DE20A05-736E-CB4E-9D82-883BC5D6612B}" type="pres">
      <dgm:prSet presAssocID="{40CEC241-8EF9-954E-BE00-2EC1EC3D5CA1}" presName="childTextVisible" presStyleLbl="bgAccFollowNode1" presStyleIdx="0" presStyleCnt="1">
        <dgm:presLayoutVars>
          <dgm:bulletEnabled val="1"/>
        </dgm:presLayoutVars>
      </dgm:prSet>
      <dgm:spPr/>
      <dgm:t>
        <a:bodyPr/>
        <a:lstStyle/>
        <a:p>
          <a:endParaRPr lang="en-US"/>
        </a:p>
      </dgm:t>
    </dgm:pt>
    <dgm:pt modelId="{02850038-35EF-B441-B430-792F4BB62018}" type="pres">
      <dgm:prSet presAssocID="{40CEC241-8EF9-954E-BE00-2EC1EC3D5CA1}" presName="childTextHidden" presStyleLbl="bgAccFollowNode1" presStyleIdx="0" presStyleCnt="1"/>
      <dgm:spPr/>
      <dgm:t>
        <a:bodyPr/>
        <a:lstStyle/>
        <a:p>
          <a:endParaRPr lang="en-US"/>
        </a:p>
      </dgm:t>
    </dgm:pt>
    <dgm:pt modelId="{B449FF61-BBF0-184F-9ED1-1CD08ADCFFDC}" type="pres">
      <dgm:prSet presAssocID="{40CEC241-8EF9-954E-BE00-2EC1EC3D5CA1}" presName="parentText" presStyleLbl="node1" presStyleIdx="0" presStyleCnt="1">
        <dgm:presLayoutVars>
          <dgm:chMax val="1"/>
          <dgm:bulletEnabled val="1"/>
        </dgm:presLayoutVars>
      </dgm:prSet>
      <dgm:spPr/>
      <dgm:t>
        <a:bodyPr/>
        <a:lstStyle/>
        <a:p>
          <a:endParaRPr lang="en-US"/>
        </a:p>
      </dgm:t>
    </dgm:pt>
  </dgm:ptLst>
  <dgm:cxnLst>
    <dgm:cxn modelId="{64A4748A-E839-7E45-92D8-66A6DCAF83B0}" srcId="{D4897070-0576-074E-AFD5-25BD8A28117F}" destId="{40CEC241-8EF9-954E-BE00-2EC1EC3D5CA1}" srcOrd="0" destOrd="0" parTransId="{03089829-2055-344B-8DAE-2AD4B4EE3146}" sibTransId="{8557EC8B-AC91-0D4A-ADAC-9B5187974CAE}"/>
    <dgm:cxn modelId="{376DE3B9-0AB7-584E-A819-34C9147A0471}" type="presOf" srcId="{76D934A2-6F93-C743-9317-361557CA42D9}" destId="{9DE20A05-736E-CB4E-9D82-883BC5D6612B}" srcOrd="0" destOrd="0" presId="urn:microsoft.com/office/officeart/2005/8/layout/hProcess6"/>
    <dgm:cxn modelId="{4B1A2DFE-69BC-1543-97B9-26B52810CBC5}" srcId="{40CEC241-8EF9-954E-BE00-2EC1EC3D5CA1}" destId="{76D934A2-6F93-C743-9317-361557CA42D9}" srcOrd="0" destOrd="0" parTransId="{D96F21B8-A0E5-A444-954B-879D26A29BDA}" sibTransId="{E1004C2E-4CAD-4B4C-BB1A-D840EA00284C}"/>
    <dgm:cxn modelId="{931690E3-ABD4-6147-BA36-8A3A0C9D1CDD}" type="presOf" srcId="{D4897070-0576-074E-AFD5-25BD8A28117F}" destId="{4C627373-27EB-4C48-9176-190EB5D57A48}" srcOrd="0" destOrd="0" presId="urn:microsoft.com/office/officeart/2005/8/layout/hProcess6"/>
    <dgm:cxn modelId="{E4144FFE-D266-E64F-9C0B-F5A1B4E73CB6}" type="presOf" srcId="{19EED7E8-E9CF-614E-A1BB-5DA95183AF0E}" destId="{9DE20A05-736E-CB4E-9D82-883BC5D6612B}" srcOrd="0" destOrd="1" presId="urn:microsoft.com/office/officeart/2005/8/layout/hProcess6"/>
    <dgm:cxn modelId="{6DEB0571-4970-2F45-A502-5625DA4CB3FB}" type="presOf" srcId="{40CEC241-8EF9-954E-BE00-2EC1EC3D5CA1}" destId="{B449FF61-BBF0-184F-9ED1-1CD08ADCFFDC}" srcOrd="0" destOrd="0" presId="urn:microsoft.com/office/officeart/2005/8/layout/hProcess6"/>
    <dgm:cxn modelId="{5847A732-41CE-9B41-98EF-89EC61AF5881}" type="presOf" srcId="{76D934A2-6F93-C743-9317-361557CA42D9}" destId="{02850038-35EF-B441-B430-792F4BB62018}" srcOrd="1" destOrd="0" presId="urn:microsoft.com/office/officeart/2005/8/layout/hProcess6"/>
    <dgm:cxn modelId="{43023EBF-DCC7-C24F-A614-E4D048367669}" type="presOf" srcId="{19EED7E8-E9CF-614E-A1BB-5DA95183AF0E}" destId="{02850038-35EF-B441-B430-792F4BB62018}" srcOrd="1" destOrd="1" presId="urn:microsoft.com/office/officeart/2005/8/layout/hProcess6"/>
    <dgm:cxn modelId="{D804EF2F-6E7E-9240-82A8-4E67F8A71411}" srcId="{40CEC241-8EF9-954E-BE00-2EC1EC3D5CA1}" destId="{19EED7E8-E9CF-614E-A1BB-5DA95183AF0E}" srcOrd="1" destOrd="0" parTransId="{2323C6BD-DDFE-584C-95EF-252E8109EB85}" sibTransId="{9C596BFC-0EB1-8141-BD1D-DD09CEAC22B7}"/>
    <dgm:cxn modelId="{FFDE3833-9798-1346-9E04-C7BE8C735118}" type="presParOf" srcId="{4C627373-27EB-4C48-9176-190EB5D57A48}" destId="{D183B9C2-7BB7-D240-8444-F07E6C04D4D2}" srcOrd="0" destOrd="0" presId="urn:microsoft.com/office/officeart/2005/8/layout/hProcess6"/>
    <dgm:cxn modelId="{F6F2BED9-7668-0843-AD2D-09E47DA5F39D}" type="presParOf" srcId="{D183B9C2-7BB7-D240-8444-F07E6C04D4D2}" destId="{A57D968A-B912-C44F-8E51-9C4EDF42D00F}" srcOrd="0" destOrd="0" presId="urn:microsoft.com/office/officeart/2005/8/layout/hProcess6"/>
    <dgm:cxn modelId="{145FFCAF-D89C-6344-9172-E485477F56DF}" type="presParOf" srcId="{D183B9C2-7BB7-D240-8444-F07E6C04D4D2}" destId="{9DE20A05-736E-CB4E-9D82-883BC5D6612B}" srcOrd="1" destOrd="0" presId="urn:microsoft.com/office/officeart/2005/8/layout/hProcess6"/>
    <dgm:cxn modelId="{64368639-DE41-5A4C-95A8-B12D7348B7FE}" type="presParOf" srcId="{D183B9C2-7BB7-D240-8444-F07E6C04D4D2}" destId="{02850038-35EF-B441-B430-792F4BB62018}" srcOrd="2" destOrd="0" presId="urn:microsoft.com/office/officeart/2005/8/layout/hProcess6"/>
    <dgm:cxn modelId="{E351F350-5DAE-2E4E-BE37-93F670D69E84}" type="presParOf" srcId="{D183B9C2-7BB7-D240-8444-F07E6C04D4D2}" destId="{B449FF61-BBF0-184F-9ED1-1CD08ADCFFDC}" srcOrd="3" destOrd="0" presId="urn:microsoft.com/office/officeart/2005/8/layout/hProcess6"/>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E20A05-736E-CB4E-9D82-883BC5D6612B}">
      <dsp:nvSpPr>
        <dsp:cNvPr id="0" name=""/>
        <dsp:cNvSpPr/>
      </dsp:nvSpPr>
      <dsp:spPr>
        <a:xfrm>
          <a:off x="802968" y="950646"/>
          <a:ext cx="3211472" cy="2807231"/>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Benchmark Assessments</a:t>
          </a:r>
          <a:endParaRPr lang="en-US" sz="1800" kern="1200" dirty="0"/>
        </a:p>
        <a:p>
          <a:pPr marL="171450" lvl="1" indent="-171450" algn="l" defTabSz="800100">
            <a:lnSpc>
              <a:spcPct val="90000"/>
            </a:lnSpc>
            <a:spcBef>
              <a:spcPct val="0"/>
            </a:spcBef>
            <a:spcAft>
              <a:spcPct val="15000"/>
            </a:spcAft>
            <a:buChar char="••"/>
          </a:pPr>
          <a:r>
            <a:rPr lang="en-US" sz="1800" kern="1200" dirty="0" smtClean="0"/>
            <a:t>Other?</a:t>
          </a:r>
          <a:endParaRPr lang="en-US" sz="1800" kern="1200" dirty="0"/>
        </a:p>
      </dsp:txBody>
      <dsp:txXfrm>
        <a:off x="1605836" y="950646"/>
        <a:ext cx="2408604" cy="2807231"/>
      </dsp:txXfrm>
    </dsp:sp>
    <dsp:sp modelId="{B449FF61-BBF0-184F-9ED1-1CD08ADCFFDC}">
      <dsp:nvSpPr>
        <dsp:cNvPr id="0" name=""/>
        <dsp:cNvSpPr/>
      </dsp:nvSpPr>
      <dsp:spPr>
        <a:xfrm>
          <a:off x="100" y="1551394"/>
          <a:ext cx="1605736" cy="1605736"/>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 Study student work</a:t>
          </a:r>
          <a:endParaRPr lang="en-US" sz="2100" kern="1200" dirty="0"/>
        </a:p>
      </dsp:txBody>
      <dsp:txXfrm>
        <a:off x="100" y="1551394"/>
        <a:ext cx="1605736" cy="1605736"/>
      </dsp:txXfrm>
    </dsp:sp>
    <dsp:sp modelId="{C37C7690-4AA5-F047-B4D3-4395DC8ED030}">
      <dsp:nvSpPr>
        <dsp:cNvPr id="0" name=""/>
        <dsp:cNvSpPr/>
      </dsp:nvSpPr>
      <dsp:spPr>
        <a:xfrm>
          <a:off x="5018026" y="950646"/>
          <a:ext cx="3211472" cy="2807231"/>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Re-write assessments</a:t>
          </a:r>
          <a:endParaRPr lang="en-US" sz="1800" kern="1200" dirty="0"/>
        </a:p>
        <a:p>
          <a:pPr marL="171450" lvl="1" indent="-171450" algn="l" defTabSz="800100">
            <a:lnSpc>
              <a:spcPct val="90000"/>
            </a:lnSpc>
            <a:spcBef>
              <a:spcPct val="0"/>
            </a:spcBef>
            <a:spcAft>
              <a:spcPct val="15000"/>
            </a:spcAft>
            <a:buChar char="••"/>
          </a:pPr>
          <a:r>
            <a:rPr lang="en-US" sz="1800" kern="1200" dirty="0" smtClean="0"/>
            <a:t>Add more PD (content and/or instructional strategies)</a:t>
          </a:r>
          <a:endParaRPr lang="en-US" sz="1800" kern="1200" dirty="0"/>
        </a:p>
      </dsp:txBody>
      <dsp:txXfrm>
        <a:off x="5820894" y="950646"/>
        <a:ext cx="2408604" cy="2807231"/>
      </dsp:txXfrm>
    </dsp:sp>
    <dsp:sp modelId="{895F9B14-AA30-584F-A03C-1B50FDB612B6}">
      <dsp:nvSpPr>
        <dsp:cNvPr id="0" name=""/>
        <dsp:cNvSpPr/>
      </dsp:nvSpPr>
      <dsp:spPr>
        <a:xfrm>
          <a:off x="4215158" y="1551394"/>
          <a:ext cx="1605736" cy="1605736"/>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Respond to results of study</a:t>
          </a:r>
          <a:endParaRPr lang="en-US" sz="2100" kern="1200" dirty="0"/>
        </a:p>
      </dsp:txBody>
      <dsp:txXfrm>
        <a:off x="4215158" y="1551394"/>
        <a:ext cx="1605736" cy="160573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E20A05-736E-CB4E-9D82-883BC5D6612B}">
      <dsp:nvSpPr>
        <dsp:cNvPr id="0" name=""/>
        <dsp:cNvSpPr/>
      </dsp:nvSpPr>
      <dsp:spPr>
        <a:xfrm>
          <a:off x="1248712" y="0"/>
          <a:ext cx="3108888" cy="2717560"/>
        </a:xfrm>
        <a:prstGeom prst="rightArrow">
          <a:avLst>
            <a:gd name="adj1" fmla="val 70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t>Benchmark Assessments</a:t>
          </a:r>
          <a:endParaRPr lang="en-US" sz="1700" kern="1200" dirty="0"/>
        </a:p>
        <a:p>
          <a:pPr marL="171450" lvl="1" indent="-171450" algn="l" defTabSz="755650">
            <a:lnSpc>
              <a:spcPct val="90000"/>
            </a:lnSpc>
            <a:spcBef>
              <a:spcPct val="0"/>
            </a:spcBef>
            <a:spcAft>
              <a:spcPct val="15000"/>
            </a:spcAft>
            <a:buChar char="••"/>
          </a:pPr>
          <a:r>
            <a:rPr lang="en-US" sz="1700" kern="1200" dirty="0" smtClean="0"/>
            <a:t>Other?</a:t>
          </a:r>
          <a:endParaRPr lang="en-US" sz="1700" kern="1200" dirty="0"/>
        </a:p>
      </dsp:txBody>
      <dsp:txXfrm>
        <a:off x="2025934" y="0"/>
        <a:ext cx="2331666" cy="2717560"/>
      </dsp:txXfrm>
    </dsp:sp>
    <dsp:sp modelId="{B449FF61-BBF0-184F-9ED1-1CD08ADCFFDC}">
      <dsp:nvSpPr>
        <dsp:cNvPr id="0" name=""/>
        <dsp:cNvSpPr/>
      </dsp:nvSpPr>
      <dsp:spPr>
        <a:xfrm>
          <a:off x="471490" y="581557"/>
          <a:ext cx="1554444" cy="1554444"/>
        </a:xfrm>
        <a:prstGeom prst="ellipse">
          <a:avLst/>
        </a:prstGeom>
        <a:gradFill rotWithShape="0">
          <a:gsLst>
            <a:gs pos="0">
              <a:schemeClr val="accent1">
                <a:hueOff val="0"/>
                <a:satOff val="0"/>
                <a:lumOff val="0"/>
                <a:alphaOff val="0"/>
                <a:shade val="60000"/>
              </a:schemeClr>
            </a:gs>
            <a:gs pos="33000">
              <a:schemeClr val="accent1">
                <a:hueOff val="0"/>
                <a:satOff val="0"/>
                <a:lumOff val="0"/>
                <a:alphaOff val="0"/>
                <a:tint val="86500"/>
              </a:schemeClr>
            </a:gs>
            <a:gs pos="46750">
              <a:schemeClr val="accent1">
                <a:hueOff val="0"/>
                <a:satOff val="0"/>
                <a:lumOff val="0"/>
                <a:alphaOff val="0"/>
                <a:tint val="71000"/>
                <a:satMod val="112000"/>
              </a:schemeClr>
            </a:gs>
            <a:gs pos="53000">
              <a:schemeClr val="accent1">
                <a:hueOff val="0"/>
                <a:satOff val="0"/>
                <a:lumOff val="0"/>
                <a:alphaOff val="0"/>
                <a:tint val="71000"/>
                <a:satMod val="112000"/>
              </a:schemeClr>
            </a:gs>
            <a:gs pos="68000">
              <a:schemeClr val="accent1">
                <a:hueOff val="0"/>
                <a:satOff val="0"/>
                <a:lumOff val="0"/>
                <a:alphaOff val="0"/>
                <a:tint val="86000"/>
              </a:schemeClr>
            </a:gs>
            <a:gs pos="100000">
              <a:schemeClr val="accent1">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 Study student work</a:t>
          </a:r>
          <a:endParaRPr lang="en-US" sz="2500" kern="1200" dirty="0"/>
        </a:p>
      </dsp:txBody>
      <dsp:txXfrm>
        <a:off x="471490" y="581557"/>
        <a:ext cx="1554444" cy="15544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D0F9F-431E-C748-A68C-5F0319EFBF11}" type="datetimeFigureOut">
              <a:rPr lang="en-US" smtClean="0"/>
              <a:pPr/>
              <a:t>6/28/11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B07E6B-9D8B-B04A-9DFF-7FE9617179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E4BBA3C-0269-2340-BFFD-1774171F939B}" type="slidenum">
              <a:rPr lang="en-US"/>
              <a:pPr/>
              <a:t>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Stacey</a:t>
            </a:r>
          </a:p>
          <a:p>
            <a:pPr eaLnBrk="1" hangingPunct="1"/>
            <a:r>
              <a:rPr lang="en-US" dirty="0" smtClean="0"/>
              <a:t>When evaluating where we wanted to go with our Connect-Ed goals, these District Priorities came through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EEEA930D-B474-9D44-A9E8-3ADD22F3851B}" type="slidenum">
              <a:rPr lang="en-US"/>
              <a:pPr/>
              <a:t>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Stacey We had 4 main C-E 3 year goals.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Stacey</a:t>
            </a:r>
            <a:endParaRPr lang="en-US" dirty="0"/>
          </a:p>
        </p:txBody>
      </p:sp>
      <p:sp>
        <p:nvSpPr>
          <p:cNvPr id="4" name="Slide Number Placeholder 3"/>
          <p:cNvSpPr>
            <a:spLocks noGrp="1"/>
          </p:cNvSpPr>
          <p:nvPr>
            <p:ph type="sldNum" sz="quarter" idx="10"/>
          </p:nvPr>
        </p:nvSpPr>
        <p:spPr/>
        <p:txBody>
          <a:bodyPr/>
          <a:lstStyle/>
          <a:p>
            <a:fld id="{F2B07E6B-9D8B-B04A-9DFF-7FE9617179C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33C4B5F-033F-BB47-A5F8-A564617A37ED}" type="slidenum">
              <a:rPr lang="en-US"/>
              <a:pPr/>
              <a:t>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Stacey As we worked through our ideas, we found that there were natural connections between our activities that helped support one and the next steps.  We created this graphic to help us remember to build upon the activities and take advantage of the natural connections inherent in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33C4B5F-033F-BB47-A5F8-A564617A37ED}" type="slidenum">
              <a:rPr lang="en-US"/>
              <a:pPr/>
              <a:t>7</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Stacey As we worked through our ideas, we found that there were natural connections between our activities that helped support one and the next steps.  We created this graphic to help us remember to build upon the activities and take advantage of the natural connections inherent in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Aparna</a:t>
            </a:r>
            <a:endParaRPr lang="en-US" dirty="0"/>
          </a:p>
        </p:txBody>
      </p:sp>
      <p:sp>
        <p:nvSpPr>
          <p:cNvPr id="4" name="Slide Number Placeholder 3"/>
          <p:cNvSpPr>
            <a:spLocks noGrp="1"/>
          </p:cNvSpPr>
          <p:nvPr>
            <p:ph type="sldNum" sz="quarter" idx="10"/>
          </p:nvPr>
        </p:nvSpPr>
        <p:spPr/>
        <p:txBody>
          <a:bodyPr/>
          <a:lstStyle/>
          <a:p>
            <a:fld id="{F2B07E6B-9D8B-B04A-9DFF-7FE9617179C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Janet</a:t>
            </a:r>
            <a:endParaRPr lang="en-US" dirty="0"/>
          </a:p>
        </p:txBody>
      </p:sp>
      <p:sp>
        <p:nvSpPr>
          <p:cNvPr id="4" name="Slide Number Placeholder 3"/>
          <p:cNvSpPr>
            <a:spLocks noGrp="1"/>
          </p:cNvSpPr>
          <p:nvPr>
            <p:ph type="sldNum" sz="quarter" idx="10"/>
          </p:nvPr>
        </p:nvSpPr>
        <p:spPr/>
        <p:txBody>
          <a:bodyPr/>
          <a:lstStyle/>
          <a:p>
            <a:fld id="{F2B07E6B-9D8B-B04A-9DFF-7FE9617179CA}"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Aparna</a:t>
            </a:r>
            <a:r>
              <a:rPr lang="en-US" dirty="0" smtClean="0"/>
              <a:t> &amp; </a:t>
            </a:r>
            <a:r>
              <a:rPr lang="en-US" dirty="0" err="1" smtClean="0"/>
              <a:t>Int</a:t>
            </a:r>
            <a:r>
              <a:rPr lang="en-US" dirty="0" smtClean="0"/>
              <a:t> dance</a:t>
            </a:r>
            <a:endParaRPr lang="en-US" dirty="0"/>
          </a:p>
        </p:txBody>
      </p:sp>
      <p:sp>
        <p:nvSpPr>
          <p:cNvPr id="4" name="Slide Number Placeholder 3"/>
          <p:cNvSpPr>
            <a:spLocks noGrp="1"/>
          </p:cNvSpPr>
          <p:nvPr>
            <p:ph type="sldNum" sz="quarter" idx="10"/>
          </p:nvPr>
        </p:nvSpPr>
        <p:spPr/>
        <p:txBody>
          <a:bodyPr/>
          <a:lstStyle/>
          <a:p>
            <a:fld id="{F2B07E6B-9D8B-B04A-9DFF-7FE9617179C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58F1AB6-BBC0-BD4B-8DA2-9476107C6CDF}" type="datetimeFigureOut">
              <a:rPr lang="en-US" smtClean="0"/>
              <a:pPr/>
              <a:t>6/28/11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533FE2EF-8AD9-0A46-869B-7DEE90CA4E5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F1AB6-BBC0-BD4B-8DA2-9476107C6CDF}" type="datetimeFigureOut">
              <a:rPr lang="en-US" smtClean="0"/>
              <a:pPr/>
              <a:t>6/28/11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F1AB6-BBC0-BD4B-8DA2-9476107C6CDF}" type="datetimeFigureOut">
              <a:rPr lang="en-US" smtClean="0"/>
              <a:pPr/>
              <a:t>6/28/11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58F1AB6-BBC0-BD4B-8DA2-9476107C6CDF}" type="datetimeFigureOut">
              <a:rPr lang="en-US" smtClean="0"/>
              <a:pPr/>
              <a:t>6/28/11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58F1AB6-BBC0-BD4B-8DA2-9476107C6CDF}" type="datetimeFigureOut">
              <a:rPr lang="en-US" smtClean="0"/>
              <a:pPr/>
              <a:t>6/28/11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533FE2EF-8AD9-0A46-869B-7DEE90CA4E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8F1AB6-BBC0-BD4B-8DA2-9476107C6CDF}" type="datetimeFigureOut">
              <a:rPr lang="en-US" smtClean="0"/>
              <a:pPr/>
              <a:t>6/28/11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8F1AB6-BBC0-BD4B-8DA2-9476107C6CDF}" type="datetimeFigureOut">
              <a:rPr lang="en-US" smtClean="0"/>
              <a:pPr/>
              <a:t>6/28/11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58F1AB6-BBC0-BD4B-8DA2-9476107C6CDF}" type="datetimeFigureOut">
              <a:rPr lang="en-US" smtClean="0"/>
              <a:pPr/>
              <a:t>6/28/11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F1AB6-BBC0-BD4B-8DA2-9476107C6CDF}" type="datetimeFigureOut">
              <a:rPr lang="en-US" smtClean="0"/>
              <a:pPr/>
              <a:t>6/28/11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58F1AB6-BBC0-BD4B-8DA2-9476107C6CDF}" type="datetimeFigureOut">
              <a:rPr lang="en-US" smtClean="0"/>
              <a:pPr/>
              <a:t>6/28/11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58F1AB6-BBC0-BD4B-8DA2-9476107C6CDF}" type="datetimeFigureOut">
              <a:rPr lang="en-US" smtClean="0"/>
              <a:pPr/>
              <a:t>6/28/11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3FE2EF-8AD9-0A46-869B-7DEE90CA4E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58F1AB6-BBC0-BD4B-8DA2-9476107C6CDF}" type="datetimeFigureOut">
              <a:rPr lang="en-US" smtClean="0"/>
              <a:pPr/>
              <a:t>6/28/11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33FE2EF-8AD9-0A46-869B-7DEE90CA4E5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diagramQuickStyle" Target="../diagrams/quickStyle2.xml"/><Relationship Id="rId12" Type="http://schemas.openxmlformats.org/officeDocument/2006/relationships/diagramColors" Target="../diagrams/colors2.xml"/><Relationship Id="rId13"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9" Type="http://schemas.openxmlformats.org/officeDocument/2006/relationships/diagramData" Target="../diagrams/data2.xml"/><Relationship Id="rId10"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South Brunswick</a:t>
            </a:r>
            <a:endParaRPr lang="en-US" dirty="0"/>
          </a:p>
        </p:txBody>
      </p:sp>
      <p:sp>
        <p:nvSpPr>
          <p:cNvPr id="3" name="Subtitle 2"/>
          <p:cNvSpPr>
            <a:spLocks noGrp="1"/>
          </p:cNvSpPr>
          <p:nvPr>
            <p:ph type="subTitle" idx="1"/>
          </p:nvPr>
        </p:nvSpPr>
        <p:spPr>
          <a:xfrm>
            <a:off x="1147054" y="3331698"/>
            <a:ext cx="6857488" cy="1752600"/>
          </a:xfrm>
        </p:spPr>
        <p:txBody>
          <a:bodyPr/>
          <a:lstStyle/>
          <a:p>
            <a:r>
              <a:rPr lang="en-US" dirty="0" smtClean="0"/>
              <a:t>Presentation of Learning- CONNECT-ED</a:t>
            </a:r>
          </a:p>
          <a:p>
            <a:r>
              <a:rPr lang="en-US" dirty="0" smtClean="0"/>
              <a:t>Summer 2011</a:t>
            </a:r>
            <a:endParaRPr lang="en-US" dirty="0"/>
          </a:p>
        </p:txBody>
      </p:sp>
      <p:pic>
        <p:nvPicPr>
          <p:cNvPr id="4" name="Picture 3"/>
          <p:cNvPicPr>
            <a:picLocks noChangeAspect="1"/>
          </p:cNvPicPr>
          <p:nvPr/>
        </p:nvPicPr>
        <p:blipFill>
          <a:blip r:embed="rId2"/>
          <a:stretch>
            <a:fillRect/>
          </a:stretch>
        </p:blipFill>
        <p:spPr>
          <a:xfrm>
            <a:off x="5791338" y="4089306"/>
            <a:ext cx="2860292" cy="2541574"/>
          </a:xfrm>
          <a:prstGeom prst="rect">
            <a:avLst/>
          </a:prstGeom>
        </p:spPr>
      </p:pic>
      <p:sp>
        <p:nvSpPr>
          <p:cNvPr id="6" name="TextBox 5"/>
          <p:cNvSpPr txBox="1"/>
          <p:nvPr/>
        </p:nvSpPr>
        <p:spPr>
          <a:xfrm>
            <a:off x="737392" y="5084298"/>
            <a:ext cx="4438006" cy="1323439"/>
          </a:xfrm>
          <a:prstGeom prst="rect">
            <a:avLst/>
          </a:prstGeom>
          <a:noFill/>
        </p:spPr>
        <p:txBody>
          <a:bodyPr wrap="square" rtlCol="0">
            <a:spAutoFit/>
          </a:bodyPr>
          <a:lstStyle/>
          <a:p>
            <a:r>
              <a:rPr lang="en-US" sz="4000" dirty="0" smtClean="0">
                <a:solidFill>
                  <a:srgbClr val="FFFF00"/>
                </a:solidFill>
                <a:latin typeface="Chalkduster"/>
                <a:cs typeface="Chalkduster"/>
              </a:rPr>
              <a:t>AKA… “Nerdy” Reflections</a:t>
            </a:r>
            <a:endParaRPr lang="en-US" sz="4000" dirty="0">
              <a:solidFill>
                <a:srgbClr val="FFFF00"/>
              </a:solidFill>
              <a:latin typeface="Chalkduster"/>
              <a:cs typeface="Chalkdu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Envisioning the </a:t>
            </a:r>
            <a:r>
              <a:rPr lang="en-US" dirty="0" smtClean="0"/>
              <a:t>Future</a:t>
            </a:r>
            <a:endParaRPr lang="en-US" dirty="0"/>
          </a:p>
        </p:txBody>
      </p:sp>
      <p:graphicFrame>
        <p:nvGraphicFramePr>
          <p:cNvPr id="4" name="Content Placeholder 3"/>
          <p:cNvGraphicFramePr>
            <a:graphicFrameLocks noGrp="1"/>
          </p:cNvGraphicFramePr>
          <p:nvPr>
            <p:ph idx="1"/>
          </p:nvPr>
        </p:nvGraphicFramePr>
        <p:xfrm>
          <a:off x="914400" y="1215255"/>
          <a:ext cx="8229600" cy="4708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200108" y="107574"/>
            <a:ext cx="1197999" cy="2620128"/>
          </a:xfrm>
          <a:prstGeom prst="rect">
            <a:avLst/>
          </a:prstGeom>
        </p:spPr>
      </p:pic>
      <p:graphicFrame>
        <p:nvGraphicFramePr>
          <p:cNvPr id="6" name="Content Placeholder 3"/>
          <p:cNvGraphicFramePr>
            <a:graphicFrameLocks/>
          </p:cNvGraphicFramePr>
          <p:nvPr/>
        </p:nvGraphicFramePr>
        <p:xfrm>
          <a:off x="457200" y="2116152"/>
          <a:ext cx="4829092" cy="2717560"/>
        </p:xfrm>
        <a:graphic>
          <a:graphicData uri="http://schemas.openxmlformats.org/drawingml/2006/diagram">
            <a: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Graphic spid="6" grpId="1">
        <p:bldAsOne/>
      </p:bldGraphic>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District Priorities</a:t>
            </a:r>
          </a:p>
        </p:txBody>
      </p:sp>
      <p:sp>
        <p:nvSpPr>
          <p:cNvPr id="8195" name="Rectangle 3"/>
          <p:cNvSpPr>
            <a:spLocks noGrp="1" noChangeArrowheads="1"/>
          </p:cNvSpPr>
          <p:nvPr>
            <p:ph type="body" idx="1"/>
          </p:nvPr>
        </p:nvSpPr>
        <p:spPr>
          <a:xfrm>
            <a:off x="457200" y="1952601"/>
            <a:ext cx="8229600" cy="4709160"/>
          </a:xfrm>
        </p:spPr>
        <p:txBody>
          <a:bodyPr/>
          <a:lstStyle/>
          <a:p>
            <a:r>
              <a:rPr lang="en-US" dirty="0" smtClean="0"/>
              <a:t>increased  depth of </a:t>
            </a:r>
            <a:r>
              <a:rPr lang="en-US" dirty="0"/>
              <a:t>teacher science content knowledge </a:t>
            </a:r>
          </a:p>
          <a:p>
            <a:endParaRPr lang="en-US" dirty="0" smtClean="0"/>
          </a:p>
          <a:p>
            <a:r>
              <a:rPr lang="en-US" dirty="0" smtClean="0"/>
              <a:t>promotion of </a:t>
            </a:r>
            <a:r>
              <a:rPr lang="en-US" dirty="0"/>
              <a:t>curriculum coherency and develop curriculum maps</a:t>
            </a:r>
          </a:p>
          <a:p>
            <a:endParaRPr lang="en-US" dirty="0" smtClean="0"/>
          </a:p>
          <a:p>
            <a:r>
              <a:rPr lang="en-US" dirty="0" smtClean="0"/>
              <a:t>fostering of inquiry </a:t>
            </a:r>
            <a:r>
              <a:rPr lang="en-US" dirty="0"/>
              <a:t>instruction in our K-5 classrooms</a:t>
            </a:r>
          </a:p>
        </p:txBody>
      </p:sp>
      <p:sp>
        <p:nvSpPr>
          <p:cNvPr id="4" name="TextBox 3"/>
          <p:cNvSpPr txBox="1"/>
          <p:nvPr/>
        </p:nvSpPr>
        <p:spPr>
          <a:xfrm>
            <a:off x="457200" y="1306270"/>
            <a:ext cx="8229600" cy="646331"/>
          </a:xfrm>
          <a:prstGeom prst="rect">
            <a:avLst/>
          </a:prstGeom>
          <a:noFill/>
        </p:spPr>
        <p:txBody>
          <a:bodyPr wrap="square" rtlCol="0">
            <a:spAutoFit/>
          </a:bodyPr>
          <a:lstStyle/>
          <a:p>
            <a:r>
              <a:rPr lang="en-US" sz="3600" dirty="0" smtClean="0"/>
              <a:t>To enhance student learning through </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5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PLC 3-Year Goals</a:t>
            </a:r>
          </a:p>
        </p:txBody>
      </p:sp>
      <p:sp>
        <p:nvSpPr>
          <p:cNvPr id="1027" name="Rectangle 3"/>
          <p:cNvSpPr>
            <a:spLocks noGrp="1" noChangeArrowheads="1"/>
          </p:cNvSpPr>
          <p:nvPr>
            <p:ph type="body" idx="1"/>
          </p:nvPr>
        </p:nvSpPr>
        <p:spPr/>
        <p:txBody>
          <a:bodyPr/>
          <a:lstStyle/>
          <a:p>
            <a:r>
              <a:rPr lang="en-US" dirty="0"/>
              <a:t>Create a Science PLC that will develop curriculum, district science professional development, and</a:t>
            </a:r>
            <a:r>
              <a:rPr lang="en-US" dirty="0" smtClean="0"/>
              <a:t> analyze student data</a:t>
            </a:r>
          </a:p>
          <a:p>
            <a:pPr>
              <a:buFont typeface="Wingdings" pitchFamily="-107" charset="2"/>
              <a:buNone/>
            </a:pPr>
            <a:endParaRPr lang="en-US" dirty="0"/>
          </a:p>
          <a:p>
            <a:r>
              <a:rPr lang="en-US" dirty="0"/>
              <a:t>To increase</a:t>
            </a:r>
            <a:r>
              <a:rPr lang="en-US" dirty="0" smtClean="0"/>
              <a:t> elementary science teachers’ content </a:t>
            </a:r>
            <a:r>
              <a:rPr lang="en-US" dirty="0"/>
              <a:t>knowledge</a:t>
            </a:r>
            <a:r>
              <a:rPr lang="en-US" dirty="0" smtClean="0"/>
              <a:t> to </a:t>
            </a:r>
            <a:r>
              <a:rPr lang="en-US" dirty="0"/>
              <a:t>promote comfort and skill in teaching science</a:t>
            </a:r>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fade">
                                      <p:cBhvr>
                                        <p:cTn id="7" dur="500"/>
                                        <p:tgtEl>
                                          <p:spTgt spid="10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7">
                                            <p:txEl>
                                              <p:pRg st="2" end="2"/>
                                            </p:txEl>
                                          </p:spTgt>
                                        </p:tgtEl>
                                        <p:attrNameLst>
                                          <p:attrName>style.visibility</p:attrName>
                                        </p:attrNameLst>
                                      </p:cBhvr>
                                      <p:to>
                                        <p:strVal val="visible"/>
                                      </p:to>
                                    </p:set>
                                    <p:animEffect transition="in" filter="fade">
                                      <p:cBhvr>
                                        <p:cTn id="12" dur="5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PLC 3-Year Goals</a:t>
            </a:r>
          </a:p>
        </p:txBody>
      </p:sp>
      <p:sp>
        <p:nvSpPr>
          <p:cNvPr id="3" name="Content Placeholder 2"/>
          <p:cNvSpPr>
            <a:spLocks noGrp="1"/>
          </p:cNvSpPr>
          <p:nvPr>
            <p:ph idx="1"/>
          </p:nvPr>
        </p:nvSpPr>
        <p:spPr/>
        <p:txBody>
          <a:bodyPr/>
          <a:lstStyle/>
          <a:p>
            <a:r>
              <a:rPr lang="en-US" dirty="0" smtClean="0"/>
              <a:t>To develop a coherent K-12 Science curriculum that uses Big Idea Thinking, Understanding by Design, vertical articulation, and the 2009 science standards</a:t>
            </a:r>
          </a:p>
          <a:p>
            <a:endParaRPr lang="en-US" dirty="0" smtClean="0"/>
          </a:p>
          <a:p>
            <a:r>
              <a:rPr lang="en-US" dirty="0" smtClean="0"/>
              <a:t>To create a Curriculum Map for each unit in the K-12 curriculum, connecting concepts across grade levels</a:t>
            </a:r>
          </a:p>
          <a:p>
            <a:endParaRPr lang="en-US" dirty="0" smtClean="0"/>
          </a:p>
          <a:p>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228600" y="228600"/>
            <a:ext cx="2209800" cy="990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pPr algn="ctr"/>
            <a:r>
              <a:rPr lang="en-US" sz="1800"/>
              <a:t>Goal 1</a:t>
            </a:r>
          </a:p>
          <a:p>
            <a:pPr algn="ctr"/>
            <a:r>
              <a:rPr lang="en-US" sz="1800"/>
              <a:t>PLC Development</a:t>
            </a:r>
            <a:endParaRPr lang="en-US"/>
          </a:p>
        </p:txBody>
      </p:sp>
      <p:sp>
        <p:nvSpPr>
          <p:cNvPr id="53251" name="Rectangle 5"/>
          <p:cNvSpPr>
            <a:spLocks noChangeArrowheads="1"/>
          </p:cNvSpPr>
          <p:nvPr/>
        </p:nvSpPr>
        <p:spPr bwMode="auto">
          <a:xfrm>
            <a:off x="3124200" y="228600"/>
            <a:ext cx="2362200" cy="990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pPr algn="ctr"/>
            <a:r>
              <a:rPr lang="en-US" sz="1800"/>
              <a:t>Goal 2</a:t>
            </a:r>
          </a:p>
          <a:p>
            <a:pPr algn="ctr"/>
            <a:r>
              <a:rPr lang="en-US" sz="1800"/>
              <a:t>Content Knowledge</a:t>
            </a:r>
            <a:endParaRPr lang="en-US"/>
          </a:p>
        </p:txBody>
      </p:sp>
      <p:sp>
        <p:nvSpPr>
          <p:cNvPr id="53252" name="Rectangle 6"/>
          <p:cNvSpPr>
            <a:spLocks noChangeArrowheads="1"/>
          </p:cNvSpPr>
          <p:nvPr/>
        </p:nvSpPr>
        <p:spPr bwMode="auto">
          <a:xfrm>
            <a:off x="6248399" y="228600"/>
            <a:ext cx="2518369" cy="990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pPr algn="ctr"/>
            <a:r>
              <a:rPr lang="en-US" sz="1800" dirty="0"/>
              <a:t>Goals 3 &amp; 4</a:t>
            </a:r>
          </a:p>
          <a:p>
            <a:pPr algn="ctr"/>
            <a:r>
              <a:rPr lang="en-US" sz="1800" dirty="0"/>
              <a:t>Curriculum &amp; Mapping</a:t>
            </a:r>
            <a:endParaRPr lang="en-US" dirty="0"/>
          </a:p>
        </p:txBody>
      </p:sp>
      <p:sp>
        <p:nvSpPr>
          <p:cNvPr id="53253" name="Rectangle 7"/>
          <p:cNvSpPr>
            <a:spLocks noChangeArrowheads="1"/>
          </p:cNvSpPr>
          <p:nvPr/>
        </p:nvSpPr>
        <p:spPr bwMode="auto">
          <a:xfrm>
            <a:off x="304800" y="1676400"/>
            <a:ext cx="2133600" cy="1219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t>CONNECT-ED </a:t>
            </a:r>
          </a:p>
          <a:p>
            <a:pPr algn="ctr"/>
            <a:r>
              <a:rPr lang="en-US" sz="1800" dirty="0"/>
              <a:t>Leadership Training</a:t>
            </a:r>
          </a:p>
          <a:p>
            <a:pPr algn="ctr"/>
            <a:r>
              <a:rPr lang="en-US" sz="1800" dirty="0"/>
              <a:t> at Rider</a:t>
            </a:r>
            <a:endParaRPr lang="en-US" dirty="0"/>
          </a:p>
        </p:txBody>
      </p:sp>
      <p:sp>
        <p:nvSpPr>
          <p:cNvPr id="53254" name="Rectangle 8"/>
          <p:cNvSpPr>
            <a:spLocks noChangeArrowheads="1"/>
          </p:cNvSpPr>
          <p:nvPr/>
        </p:nvSpPr>
        <p:spPr bwMode="auto">
          <a:xfrm>
            <a:off x="609600" y="34290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PLC Book </a:t>
            </a:r>
          </a:p>
          <a:p>
            <a:pPr algn="ctr"/>
            <a:r>
              <a:rPr lang="en-US" sz="1800"/>
              <a:t>Study</a:t>
            </a:r>
          </a:p>
        </p:txBody>
      </p:sp>
      <p:sp>
        <p:nvSpPr>
          <p:cNvPr id="53255" name="Rectangle 9"/>
          <p:cNvSpPr>
            <a:spLocks noChangeArrowheads="1"/>
          </p:cNvSpPr>
          <p:nvPr/>
        </p:nvSpPr>
        <p:spPr bwMode="auto">
          <a:xfrm>
            <a:off x="3733800" y="1676400"/>
            <a:ext cx="1066800" cy="685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Survey</a:t>
            </a:r>
            <a:endParaRPr lang="en-US"/>
          </a:p>
        </p:txBody>
      </p:sp>
      <p:sp>
        <p:nvSpPr>
          <p:cNvPr id="53256" name="Rectangle 10"/>
          <p:cNvSpPr>
            <a:spLocks noChangeArrowheads="1"/>
          </p:cNvSpPr>
          <p:nvPr/>
        </p:nvSpPr>
        <p:spPr bwMode="auto">
          <a:xfrm>
            <a:off x="4572000" y="30480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Data </a:t>
            </a:r>
          </a:p>
          <a:p>
            <a:pPr algn="ctr"/>
            <a:r>
              <a:rPr lang="en-US" sz="1800"/>
              <a:t>Analysis</a:t>
            </a:r>
          </a:p>
          <a:p>
            <a:pPr algn="ctr"/>
            <a:r>
              <a:rPr lang="en-US" sz="1800"/>
              <a:t>Session</a:t>
            </a:r>
            <a:endParaRPr lang="en-US"/>
          </a:p>
        </p:txBody>
      </p:sp>
      <p:sp>
        <p:nvSpPr>
          <p:cNvPr id="53257" name="Rectangle 11"/>
          <p:cNvSpPr>
            <a:spLocks noChangeArrowheads="1"/>
          </p:cNvSpPr>
          <p:nvPr/>
        </p:nvSpPr>
        <p:spPr bwMode="auto">
          <a:xfrm>
            <a:off x="533400" y="51054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PLC</a:t>
            </a:r>
          </a:p>
          <a:p>
            <a:pPr algn="ctr"/>
            <a:r>
              <a:rPr lang="en-US" sz="1800"/>
              <a:t>Quarterly </a:t>
            </a:r>
          </a:p>
          <a:p>
            <a:pPr algn="ctr"/>
            <a:r>
              <a:rPr lang="en-US" sz="1800"/>
              <a:t>Meetings</a:t>
            </a:r>
          </a:p>
        </p:txBody>
      </p:sp>
      <p:sp>
        <p:nvSpPr>
          <p:cNvPr id="53258" name="Line 12"/>
          <p:cNvSpPr>
            <a:spLocks noChangeShapeType="1"/>
          </p:cNvSpPr>
          <p:nvPr/>
        </p:nvSpPr>
        <p:spPr bwMode="auto">
          <a:xfrm>
            <a:off x="1371600" y="12192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59" name="Line 13"/>
          <p:cNvSpPr>
            <a:spLocks noChangeShapeType="1"/>
          </p:cNvSpPr>
          <p:nvPr/>
        </p:nvSpPr>
        <p:spPr bwMode="auto">
          <a:xfrm>
            <a:off x="1371600" y="2895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0" name="Line 14"/>
          <p:cNvSpPr>
            <a:spLocks noChangeShapeType="1"/>
          </p:cNvSpPr>
          <p:nvPr/>
        </p:nvSpPr>
        <p:spPr bwMode="auto">
          <a:xfrm>
            <a:off x="1371600" y="4572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1" name="Rectangle 15"/>
          <p:cNvSpPr>
            <a:spLocks noChangeArrowheads="1"/>
          </p:cNvSpPr>
          <p:nvPr/>
        </p:nvSpPr>
        <p:spPr bwMode="auto">
          <a:xfrm>
            <a:off x="2971800" y="43434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t>Content</a:t>
            </a:r>
          </a:p>
          <a:p>
            <a:pPr algn="ctr"/>
            <a:r>
              <a:rPr lang="en-US" sz="1800" dirty="0"/>
              <a:t>Training</a:t>
            </a:r>
            <a:endParaRPr lang="en-US" dirty="0"/>
          </a:p>
        </p:txBody>
      </p:sp>
      <p:sp>
        <p:nvSpPr>
          <p:cNvPr id="53262" name="Rectangle 16"/>
          <p:cNvSpPr>
            <a:spLocks noChangeArrowheads="1"/>
          </p:cNvSpPr>
          <p:nvPr/>
        </p:nvSpPr>
        <p:spPr bwMode="auto">
          <a:xfrm>
            <a:off x="7086600" y="1752600"/>
            <a:ext cx="12954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Standards</a:t>
            </a:r>
          </a:p>
          <a:p>
            <a:pPr algn="ctr"/>
            <a:r>
              <a:rPr lang="en-US" sz="1800"/>
              <a:t>Analysis</a:t>
            </a:r>
            <a:endParaRPr lang="en-US"/>
          </a:p>
        </p:txBody>
      </p:sp>
      <p:sp>
        <p:nvSpPr>
          <p:cNvPr id="53263" name="Rectangle 17"/>
          <p:cNvSpPr>
            <a:spLocks noChangeArrowheads="1"/>
          </p:cNvSpPr>
          <p:nvPr/>
        </p:nvSpPr>
        <p:spPr bwMode="auto">
          <a:xfrm>
            <a:off x="2590800" y="3200400"/>
            <a:ext cx="1066800" cy="685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Feedback</a:t>
            </a:r>
          </a:p>
          <a:p>
            <a:pPr algn="ctr"/>
            <a:r>
              <a:rPr lang="en-US" sz="1800"/>
              <a:t>Forum</a:t>
            </a:r>
            <a:endParaRPr lang="en-US"/>
          </a:p>
        </p:txBody>
      </p:sp>
      <p:sp>
        <p:nvSpPr>
          <p:cNvPr id="53264" name="Line 18"/>
          <p:cNvSpPr>
            <a:spLocks noChangeShapeType="1"/>
          </p:cNvSpPr>
          <p:nvPr/>
        </p:nvSpPr>
        <p:spPr bwMode="auto">
          <a:xfrm>
            <a:off x="2438400" y="1219200"/>
            <a:ext cx="685800" cy="1981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5" name="Line 19"/>
          <p:cNvSpPr>
            <a:spLocks noChangeShapeType="1"/>
          </p:cNvSpPr>
          <p:nvPr/>
        </p:nvSpPr>
        <p:spPr bwMode="auto">
          <a:xfrm flipH="1">
            <a:off x="2133600" y="3886200"/>
            <a:ext cx="990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6" name="Line 20"/>
          <p:cNvSpPr>
            <a:spLocks noChangeShapeType="1"/>
          </p:cNvSpPr>
          <p:nvPr/>
        </p:nvSpPr>
        <p:spPr bwMode="auto">
          <a:xfrm>
            <a:off x="4267200" y="12192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7" name="Rectangle 22"/>
          <p:cNvSpPr>
            <a:spLocks noChangeArrowheads="1"/>
          </p:cNvSpPr>
          <p:nvPr/>
        </p:nvSpPr>
        <p:spPr bwMode="auto">
          <a:xfrm>
            <a:off x="5257800" y="1600200"/>
            <a:ext cx="1066800" cy="838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Data</a:t>
            </a:r>
          </a:p>
          <a:p>
            <a:pPr algn="ctr"/>
            <a:r>
              <a:rPr lang="en-US" sz="1800"/>
              <a:t>Collection</a:t>
            </a:r>
            <a:endParaRPr lang="en-US"/>
          </a:p>
        </p:txBody>
      </p:sp>
      <p:sp>
        <p:nvSpPr>
          <p:cNvPr id="53268" name="Line 23"/>
          <p:cNvSpPr>
            <a:spLocks noChangeShapeType="1"/>
          </p:cNvSpPr>
          <p:nvPr/>
        </p:nvSpPr>
        <p:spPr bwMode="auto">
          <a:xfrm>
            <a:off x="5257800" y="1219200"/>
            <a:ext cx="3810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9" name="Line 24"/>
          <p:cNvSpPr>
            <a:spLocks noChangeShapeType="1"/>
          </p:cNvSpPr>
          <p:nvPr/>
        </p:nvSpPr>
        <p:spPr bwMode="auto">
          <a:xfrm flipV="1">
            <a:off x="6096000" y="1219200"/>
            <a:ext cx="914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0" name="Line 25"/>
          <p:cNvSpPr>
            <a:spLocks noChangeShapeType="1"/>
          </p:cNvSpPr>
          <p:nvPr/>
        </p:nvSpPr>
        <p:spPr bwMode="auto">
          <a:xfrm>
            <a:off x="4800600" y="1981200"/>
            <a:ext cx="45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1" name="Line 26"/>
          <p:cNvSpPr>
            <a:spLocks noChangeShapeType="1"/>
          </p:cNvSpPr>
          <p:nvPr/>
        </p:nvSpPr>
        <p:spPr bwMode="auto">
          <a:xfrm flipH="1">
            <a:off x="5486400" y="2438400"/>
            <a:ext cx="228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2" name="Line 27"/>
          <p:cNvSpPr>
            <a:spLocks noChangeShapeType="1"/>
          </p:cNvSpPr>
          <p:nvPr/>
        </p:nvSpPr>
        <p:spPr bwMode="auto">
          <a:xfrm>
            <a:off x="3657600" y="3505200"/>
            <a:ext cx="914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3" name="Line 28"/>
          <p:cNvSpPr>
            <a:spLocks noChangeShapeType="1"/>
          </p:cNvSpPr>
          <p:nvPr/>
        </p:nvSpPr>
        <p:spPr bwMode="auto">
          <a:xfrm flipH="1">
            <a:off x="4572000" y="4191000"/>
            <a:ext cx="4572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4" name="Line 29"/>
          <p:cNvSpPr>
            <a:spLocks noChangeShapeType="1"/>
          </p:cNvSpPr>
          <p:nvPr/>
        </p:nvSpPr>
        <p:spPr bwMode="auto">
          <a:xfrm>
            <a:off x="4191000" y="23622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5" name="Line 30"/>
          <p:cNvSpPr>
            <a:spLocks noChangeShapeType="1"/>
          </p:cNvSpPr>
          <p:nvPr/>
        </p:nvSpPr>
        <p:spPr bwMode="auto">
          <a:xfrm>
            <a:off x="4572000" y="2362200"/>
            <a:ext cx="304800" cy="685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6" name="Rectangle 31"/>
          <p:cNvSpPr>
            <a:spLocks noChangeArrowheads="1"/>
          </p:cNvSpPr>
          <p:nvPr/>
        </p:nvSpPr>
        <p:spPr bwMode="auto">
          <a:xfrm>
            <a:off x="6781800" y="2971800"/>
            <a:ext cx="13716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Curriculum </a:t>
            </a:r>
          </a:p>
          <a:p>
            <a:pPr algn="ctr"/>
            <a:r>
              <a:rPr lang="en-US" sz="1800"/>
              <a:t>Revision</a:t>
            </a:r>
            <a:endParaRPr lang="en-US"/>
          </a:p>
        </p:txBody>
      </p:sp>
      <p:sp>
        <p:nvSpPr>
          <p:cNvPr id="53277" name="Rectangle 32"/>
          <p:cNvSpPr>
            <a:spLocks noChangeArrowheads="1"/>
          </p:cNvSpPr>
          <p:nvPr/>
        </p:nvSpPr>
        <p:spPr bwMode="auto">
          <a:xfrm>
            <a:off x="6629400" y="4267200"/>
            <a:ext cx="13716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Curriculum </a:t>
            </a:r>
          </a:p>
          <a:p>
            <a:pPr algn="ctr"/>
            <a:r>
              <a:rPr lang="en-US" sz="1800"/>
              <a:t>Mapping</a:t>
            </a:r>
            <a:endParaRPr lang="en-US"/>
          </a:p>
        </p:txBody>
      </p:sp>
      <p:sp>
        <p:nvSpPr>
          <p:cNvPr id="53278" name="Rectangle 33"/>
          <p:cNvSpPr>
            <a:spLocks noChangeArrowheads="1"/>
          </p:cNvSpPr>
          <p:nvPr/>
        </p:nvSpPr>
        <p:spPr bwMode="auto">
          <a:xfrm>
            <a:off x="6629400" y="5486400"/>
            <a:ext cx="16002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Mini-BIM</a:t>
            </a:r>
          </a:p>
          <a:p>
            <a:pPr algn="ctr"/>
            <a:r>
              <a:rPr lang="en-US" sz="1800"/>
              <a:t>Development</a:t>
            </a:r>
            <a:endParaRPr lang="en-US"/>
          </a:p>
        </p:txBody>
      </p:sp>
      <p:sp>
        <p:nvSpPr>
          <p:cNvPr id="53279" name="Line 34"/>
          <p:cNvSpPr>
            <a:spLocks noChangeShapeType="1"/>
          </p:cNvSpPr>
          <p:nvPr/>
        </p:nvSpPr>
        <p:spPr bwMode="auto">
          <a:xfrm>
            <a:off x="7772400" y="1219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0" name="Line 35"/>
          <p:cNvSpPr>
            <a:spLocks noChangeShapeType="1"/>
          </p:cNvSpPr>
          <p:nvPr/>
        </p:nvSpPr>
        <p:spPr bwMode="auto">
          <a:xfrm flipH="1">
            <a:off x="7620000" y="2514600"/>
            <a:ext cx="1524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1" name="Line 36"/>
          <p:cNvSpPr>
            <a:spLocks noChangeShapeType="1"/>
          </p:cNvSpPr>
          <p:nvPr/>
        </p:nvSpPr>
        <p:spPr bwMode="auto">
          <a:xfrm>
            <a:off x="6172200" y="3581400"/>
            <a:ext cx="609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2" name="Line 37"/>
          <p:cNvSpPr>
            <a:spLocks noChangeShapeType="1"/>
          </p:cNvSpPr>
          <p:nvPr/>
        </p:nvSpPr>
        <p:spPr bwMode="auto">
          <a:xfrm>
            <a:off x="7391400" y="38862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3" name="Line 38"/>
          <p:cNvSpPr>
            <a:spLocks noChangeShapeType="1"/>
          </p:cNvSpPr>
          <p:nvPr/>
        </p:nvSpPr>
        <p:spPr bwMode="auto">
          <a:xfrm>
            <a:off x="7239000" y="51816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4" name="Line 39"/>
          <p:cNvSpPr>
            <a:spLocks noChangeShapeType="1"/>
          </p:cNvSpPr>
          <p:nvPr/>
        </p:nvSpPr>
        <p:spPr bwMode="auto">
          <a:xfrm flipV="1">
            <a:off x="2133600" y="5257800"/>
            <a:ext cx="8382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 name="TextBox 38"/>
          <p:cNvSpPr txBox="1">
            <a:spLocks noChangeArrowheads="1"/>
          </p:cNvSpPr>
          <p:nvPr/>
        </p:nvSpPr>
        <p:spPr bwMode="auto">
          <a:xfrm>
            <a:off x="3505200" y="5780088"/>
            <a:ext cx="2743200" cy="1077912"/>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600"/>
              <a:t>Coherent Curriculum and  Confident Teachers with a conceptual understanding of connections in science</a:t>
            </a:r>
          </a:p>
        </p:txBody>
      </p:sp>
      <p:cxnSp>
        <p:nvCxnSpPr>
          <p:cNvPr id="41" name="Straight Connector 40"/>
          <p:cNvCxnSpPr>
            <a:cxnSpLocks noChangeShapeType="1"/>
          </p:cNvCxnSpPr>
          <p:nvPr/>
        </p:nvCxnSpPr>
        <p:spPr bwMode="auto">
          <a:xfrm rot="16200000" flipH="1">
            <a:off x="4419600" y="5562600"/>
            <a:ext cx="304800" cy="152400"/>
          </a:xfrm>
          <a:prstGeom prst="line">
            <a:avLst/>
          </a:prstGeom>
          <a:noFill/>
          <a:ln w="9525">
            <a:solidFill>
              <a:schemeClr val="tx1"/>
            </a:solidFill>
            <a:round/>
            <a:headEnd/>
            <a:tailEnd/>
          </a:ln>
        </p:spPr>
      </p:cxnSp>
      <p:cxnSp>
        <p:nvCxnSpPr>
          <p:cNvPr id="43" name="Straight Connector 42"/>
          <p:cNvCxnSpPr>
            <a:cxnSpLocks noChangeShapeType="1"/>
            <a:stCxn id="53278" idx="1"/>
            <a:endCxn id="39" idx="3"/>
          </p:cNvCxnSpPr>
          <p:nvPr/>
        </p:nvCxnSpPr>
        <p:spPr bwMode="auto">
          <a:xfrm rot="10800000" flipV="1">
            <a:off x="6248400" y="5943600"/>
            <a:ext cx="381000" cy="376238"/>
          </a:xfrm>
          <a:prstGeom prst="line">
            <a:avLst/>
          </a:prstGeom>
          <a:noFill/>
          <a:ln w="9525">
            <a:solidFill>
              <a:schemeClr val="tx1"/>
            </a:solidFill>
            <a:round/>
            <a:headEnd/>
            <a:tailEnd/>
          </a:ln>
        </p:spPr>
      </p:cxnSp>
      <p:cxnSp>
        <p:nvCxnSpPr>
          <p:cNvPr id="45" name="Straight Connector 44"/>
          <p:cNvCxnSpPr>
            <a:cxnSpLocks noChangeShapeType="1"/>
          </p:cNvCxnSpPr>
          <p:nvPr/>
        </p:nvCxnSpPr>
        <p:spPr bwMode="auto">
          <a:xfrm rot="5400000">
            <a:off x="6172200" y="5257800"/>
            <a:ext cx="609600" cy="457200"/>
          </a:xfrm>
          <a:prstGeom prst="line">
            <a:avLst/>
          </a:prstGeom>
          <a:noFill/>
          <a:ln w="9525">
            <a:solidFill>
              <a:schemeClr val="tx1"/>
            </a:solidFill>
            <a:round/>
            <a:headEnd/>
            <a:tailEnd/>
          </a:ln>
        </p:spPr>
      </p:cxnSp>
      <p:cxnSp>
        <p:nvCxnSpPr>
          <p:cNvPr id="47" name="Straight Connector 46"/>
          <p:cNvCxnSpPr>
            <a:cxnSpLocks noChangeShapeType="1"/>
          </p:cNvCxnSpPr>
          <p:nvPr/>
        </p:nvCxnSpPr>
        <p:spPr bwMode="auto">
          <a:xfrm rot="5400000">
            <a:off x="4991100" y="4000500"/>
            <a:ext cx="2057400" cy="1524000"/>
          </a:xfrm>
          <a:prstGeom prst="line">
            <a:avLst/>
          </a:prstGeom>
          <a:noFill/>
          <a:ln w="9525">
            <a:solidFill>
              <a:schemeClr val="tx1"/>
            </a:solidFill>
            <a:round/>
            <a:headEnd/>
            <a:tailEnd/>
          </a:ln>
        </p:spPr>
      </p:cxnSp>
      <p:cxnSp>
        <p:nvCxnSpPr>
          <p:cNvPr id="50" name="Straight Connector 49"/>
          <p:cNvCxnSpPr>
            <a:cxnSpLocks noChangeShapeType="1"/>
            <a:endCxn id="39" idx="1"/>
          </p:cNvCxnSpPr>
          <p:nvPr/>
        </p:nvCxnSpPr>
        <p:spPr bwMode="auto">
          <a:xfrm>
            <a:off x="1752600" y="6248400"/>
            <a:ext cx="1752600" cy="71438"/>
          </a:xfrm>
          <a:prstGeom prst="line">
            <a:avLst/>
          </a:prstGeom>
          <a:noFill/>
          <a:ln w="9525">
            <a:solidFill>
              <a:schemeClr val="tx1"/>
            </a:solidFill>
            <a:round/>
            <a:headEnd/>
            <a:tailEnd/>
          </a:ln>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Thinking About the Past</a:t>
            </a:r>
            <a:endParaRPr lang="en-US" dirty="0"/>
          </a:p>
        </p:txBody>
      </p:sp>
      <p:sp>
        <p:nvSpPr>
          <p:cNvPr id="5" name="TextBox 4"/>
          <p:cNvSpPr txBox="1"/>
          <p:nvPr/>
        </p:nvSpPr>
        <p:spPr>
          <a:xfrm>
            <a:off x="682770" y="2034529"/>
            <a:ext cx="8004030" cy="2554545"/>
          </a:xfrm>
          <a:prstGeom prst="rect">
            <a:avLst/>
          </a:prstGeom>
          <a:noFill/>
        </p:spPr>
        <p:txBody>
          <a:bodyPr wrap="square" rtlCol="0">
            <a:spAutoFit/>
          </a:bodyPr>
          <a:lstStyle/>
          <a:p>
            <a:pPr>
              <a:buFont typeface="Arial"/>
              <a:buChar char="•"/>
            </a:pPr>
            <a:r>
              <a:rPr lang="en-US" sz="3200" dirty="0" smtClean="0"/>
              <a:t>What did we learn?</a:t>
            </a:r>
          </a:p>
          <a:p>
            <a:pPr>
              <a:buFont typeface="Arial"/>
              <a:buChar char="•"/>
            </a:pPr>
            <a:r>
              <a:rPr lang="en-US" sz="3200" dirty="0" smtClean="0"/>
              <a:t>What do we count as our successes?</a:t>
            </a:r>
          </a:p>
          <a:p>
            <a:pPr>
              <a:buFont typeface="Arial"/>
              <a:buChar char="•"/>
            </a:pPr>
            <a:r>
              <a:rPr lang="en-US" sz="3200" dirty="0" smtClean="0"/>
              <a:t>What could we have done differently    </a:t>
            </a:r>
          </a:p>
          <a:p>
            <a:r>
              <a:rPr lang="en-US" sz="3200" dirty="0" smtClean="0"/>
              <a:t>  What did we not complete?</a:t>
            </a:r>
          </a:p>
          <a:p>
            <a:pPr>
              <a:buFont typeface="Arial"/>
              <a:buChar char="•"/>
            </a:pPr>
            <a:r>
              <a:rPr lang="en-US" sz="3200" dirty="0" smtClean="0"/>
              <a:t>What obstacles did we encounter? </a:t>
            </a:r>
          </a:p>
        </p:txBody>
      </p:sp>
      <p:pic>
        <p:nvPicPr>
          <p:cNvPr id="7" name="Picture 6"/>
          <p:cNvPicPr>
            <a:picLocks noChangeAspect="1"/>
          </p:cNvPicPr>
          <p:nvPr/>
        </p:nvPicPr>
        <p:blipFill>
          <a:blip r:embed="rId2"/>
          <a:stretch>
            <a:fillRect/>
          </a:stretch>
        </p:blipFill>
        <p:spPr>
          <a:xfrm>
            <a:off x="7134693" y="4223432"/>
            <a:ext cx="1804476" cy="24059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228600" y="228600"/>
            <a:ext cx="2209800" cy="990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pPr algn="ctr"/>
            <a:r>
              <a:rPr lang="en-US" sz="1800"/>
              <a:t>Goal 1</a:t>
            </a:r>
          </a:p>
          <a:p>
            <a:pPr algn="ctr"/>
            <a:r>
              <a:rPr lang="en-US" sz="1800"/>
              <a:t>PLC Development</a:t>
            </a:r>
            <a:endParaRPr lang="en-US"/>
          </a:p>
        </p:txBody>
      </p:sp>
      <p:sp>
        <p:nvSpPr>
          <p:cNvPr id="53251" name="Rectangle 5"/>
          <p:cNvSpPr>
            <a:spLocks noChangeArrowheads="1"/>
          </p:cNvSpPr>
          <p:nvPr/>
        </p:nvSpPr>
        <p:spPr bwMode="auto">
          <a:xfrm>
            <a:off x="3124200" y="228600"/>
            <a:ext cx="2362200" cy="990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pPr algn="ctr"/>
            <a:r>
              <a:rPr lang="en-US" sz="1800"/>
              <a:t>Goal 2</a:t>
            </a:r>
          </a:p>
          <a:p>
            <a:pPr algn="ctr"/>
            <a:r>
              <a:rPr lang="en-US" sz="1800"/>
              <a:t>Content Knowledge</a:t>
            </a:r>
            <a:endParaRPr lang="en-US"/>
          </a:p>
        </p:txBody>
      </p:sp>
      <p:sp>
        <p:nvSpPr>
          <p:cNvPr id="53252" name="Rectangle 6"/>
          <p:cNvSpPr>
            <a:spLocks noChangeArrowheads="1"/>
          </p:cNvSpPr>
          <p:nvPr/>
        </p:nvSpPr>
        <p:spPr bwMode="auto">
          <a:xfrm>
            <a:off x="6248399" y="228600"/>
            <a:ext cx="2518369" cy="990600"/>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pPr algn="ctr"/>
            <a:r>
              <a:rPr lang="en-US" sz="1800" dirty="0"/>
              <a:t>Goals 3 &amp; 4</a:t>
            </a:r>
          </a:p>
          <a:p>
            <a:pPr algn="ctr"/>
            <a:r>
              <a:rPr lang="en-US" sz="1800" dirty="0"/>
              <a:t>Curriculum &amp; Mapping</a:t>
            </a:r>
            <a:endParaRPr lang="en-US" dirty="0"/>
          </a:p>
        </p:txBody>
      </p:sp>
      <p:sp>
        <p:nvSpPr>
          <p:cNvPr id="53253" name="Rectangle 7"/>
          <p:cNvSpPr>
            <a:spLocks noChangeArrowheads="1"/>
          </p:cNvSpPr>
          <p:nvPr/>
        </p:nvSpPr>
        <p:spPr bwMode="auto">
          <a:xfrm>
            <a:off x="304800" y="1676400"/>
            <a:ext cx="2133600" cy="1219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t>CONNECT-ED </a:t>
            </a:r>
          </a:p>
          <a:p>
            <a:pPr algn="ctr"/>
            <a:r>
              <a:rPr lang="en-US" sz="1800" dirty="0"/>
              <a:t>Leadership Training</a:t>
            </a:r>
          </a:p>
          <a:p>
            <a:pPr algn="ctr"/>
            <a:r>
              <a:rPr lang="en-US" sz="1800" dirty="0"/>
              <a:t> at Rider</a:t>
            </a:r>
            <a:endParaRPr lang="en-US" dirty="0"/>
          </a:p>
        </p:txBody>
      </p:sp>
      <p:sp>
        <p:nvSpPr>
          <p:cNvPr id="53254" name="Rectangle 8"/>
          <p:cNvSpPr>
            <a:spLocks noChangeArrowheads="1"/>
          </p:cNvSpPr>
          <p:nvPr/>
        </p:nvSpPr>
        <p:spPr bwMode="auto">
          <a:xfrm>
            <a:off x="609600" y="34290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PLC Book </a:t>
            </a:r>
          </a:p>
          <a:p>
            <a:pPr algn="ctr"/>
            <a:r>
              <a:rPr lang="en-US" sz="1800"/>
              <a:t>Study</a:t>
            </a:r>
          </a:p>
        </p:txBody>
      </p:sp>
      <p:sp>
        <p:nvSpPr>
          <p:cNvPr id="53255" name="Rectangle 9"/>
          <p:cNvSpPr>
            <a:spLocks noChangeArrowheads="1"/>
          </p:cNvSpPr>
          <p:nvPr/>
        </p:nvSpPr>
        <p:spPr bwMode="auto">
          <a:xfrm>
            <a:off x="3733800" y="1676400"/>
            <a:ext cx="1066800" cy="685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t>Survey</a:t>
            </a:r>
            <a:endParaRPr lang="en-US" dirty="0"/>
          </a:p>
        </p:txBody>
      </p:sp>
      <p:sp>
        <p:nvSpPr>
          <p:cNvPr id="53256" name="Rectangle 10"/>
          <p:cNvSpPr>
            <a:spLocks noChangeArrowheads="1"/>
          </p:cNvSpPr>
          <p:nvPr/>
        </p:nvSpPr>
        <p:spPr bwMode="auto">
          <a:xfrm>
            <a:off x="4572000" y="30480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Data </a:t>
            </a:r>
          </a:p>
          <a:p>
            <a:pPr algn="ctr"/>
            <a:r>
              <a:rPr lang="en-US" sz="1800"/>
              <a:t>Analysis</a:t>
            </a:r>
          </a:p>
          <a:p>
            <a:pPr algn="ctr"/>
            <a:r>
              <a:rPr lang="en-US" sz="1800"/>
              <a:t>Session</a:t>
            </a:r>
            <a:endParaRPr lang="en-US"/>
          </a:p>
        </p:txBody>
      </p:sp>
      <p:sp>
        <p:nvSpPr>
          <p:cNvPr id="53257" name="Rectangle 11"/>
          <p:cNvSpPr>
            <a:spLocks noChangeArrowheads="1"/>
          </p:cNvSpPr>
          <p:nvPr/>
        </p:nvSpPr>
        <p:spPr bwMode="auto">
          <a:xfrm>
            <a:off x="533400" y="51054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PLC</a:t>
            </a:r>
          </a:p>
          <a:p>
            <a:pPr algn="ctr"/>
            <a:r>
              <a:rPr lang="en-US" sz="1800"/>
              <a:t>Quarterly </a:t>
            </a:r>
          </a:p>
          <a:p>
            <a:pPr algn="ctr"/>
            <a:r>
              <a:rPr lang="en-US" sz="1800"/>
              <a:t>Meetings</a:t>
            </a:r>
          </a:p>
        </p:txBody>
      </p:sp>
      <p:sp>
        <p:nvSpPr>
          <p:cNvPr id="53258" name="Line 12"/>
          <p:cNvSpPr>
            <a:spLocks noChangeShapeType="1"/>
          </p:cNvSpPr>
          <p:nvPr/>
        </p:nvSpPr>
        <p:spPr bwMode="auto">
          <a:xfrm>
            <a:off x="1371600" y="12192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59" name="Line 13"/>
          <p:cNvSpPr>
            <a:spLocks noChangeShapeType="1"/>
          </p:cNvSpPr>
          <p:nvPr/>
        </p:nvSpPr>
        <p:spPr bwMode="auto">
          <a:xfrm>
            <a:off x="1371600" y="28956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0" name="Line 14"/>
          <p:cNvSpPr>
            <a:spLocks noChangeShapeType="1"/>
          </p:cNvSpPr>
          <p:nvPr/>
        </p:nvSpPr>
        <p:spPr bwMode="auto">
          <a:xfrm>
            <a:off x="1371600" y="45720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1" name="Rectangle 15"/>
          <p:cNvSpPr>
            <a:spLocks noChangeArrowheads="1"/>
          </p:cNvSpPr>
          <p:nvPr/>
        </p:nvSpPr>
        <p:spPr bwMode="auto">
          <a:xfrm>
            <a:off x="2971800" y="4343400"/>
            <a:ext cx="1600200" cy="1143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t>Content</a:t>
            </a:r>
          </a:p>
          <a:p>
            <a:pPr algn="ctr"/>
            <a:r>
              <a:rPr lang="en-US" sz="1800" dirty="0"/>
              <a:t>Training</a:t>
            </a:r>
            <a:endParaRPr lang="en-US" dirty="0"/>
          </a:p>
        </p:txBody>
      </p:sp>
      <p:sp>
        <p:nvSpPr>
          <p:cNvPr id="53262" name="Rectangle 16"/>
          <p:cNvSpPr>
            <a:spLocks noChangeArrowheads="1"/>
          </p:cNvSpPr>
          <p:nvPr/>
        </p:nvSpPr>
        <p:spPr bwMode="auto">
          <a:xfrm>
            <a:off x="7086600" y="1752600"/>
            <a:ext cx="1295400" cy="7620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Standards</a:t>
            </a:r>
          </a:p>
          <a:p>
            <a:pPr algn="ctr"/>
            <a:r>
              <a:rPr lang="en-US" sz="1800"/>
              <a:t>Analysis</a:t>
            </a:r>
            <a:endParaRPr lang="en-US"/>
          </a:p>
        </p:txBody>
      </p:sp>
      <p:sp>
        <p:nvSpPr>
          <p:cNvPr id="53263" name="Rectangle 17"/>
          <p:cNvSpPr>
            <a:spLocks noChangeArrowheads="1"/>
          </p:cNvSpPr>
          <p:nvPr/>
        </p:nvSpPr>
        <p:spPr bwMode="auto">
          <a:xfrm>
            <a:off x="2590800" y="3200400"/>
            <a:ext cx="1066800" cy="6858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Feedback</a:t>
            </a:r>
          </a:p>
          <a:p>
            <a:pPr algn="ctr"/>
            <a:r>
              <a:rPr lang="en-US" sz="1800"/>
              <a:t>Forum</a:t>
            </a:r>
            <a:endParaRPr lang="en-US"/>
          </a:p>
        </p:txBody>
      </p:sp>
      <p:sp>
        <p:nvSpPr>
          <p:cNvPr id="53264" name="Line 18"/>
          <p:cNvSpPr>
            <a:spLocks noChangeShapeType="1"/>
          </p:cNvSpPr>
          <p:nvPr/>
        </p:nvSpPr>
        <p:spPr bwMode="auto">
          <a:xfrm>
            <a:off x="2438400" y="1219200"/>
            <a:ext cx="685800" cy="1981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5" name="Line 19"/>
          <p:cNvSpPr>
            <a:spLocks noChangeShapeType="1"/>
          </p:cNvSpPr>
          <p:nvPr/>
        </p:nvSpPr>
        <p:spPr bwMode="auto">
          <a:xfrm flipH="1">
            <a:off x="2133600" y="3886200"/>
            <a:ext cx="990600" cy="1295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6" name="Line 20"/>
          <p:cNvSpPr>
            <a:spLocks noChangeShapeType="1"/>
          </p:cNvSpPr>
          <p:nvPr/>
        </p:nvSpPr>
        <p:spPr bwMode="auto">
          <a:xfrm>
            <a:off x="4267200" y="12192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7" name="Rectangle 22"/>
          <p:cNvSpPr>
            <a:spLocks noChangeArrowheads="1"/>
          </p:cNvSpPr>
          <p:nvPr/>
        </p:nvSpPr>
        <p:spPr bwMode="auto">
          <a:xfrm>
            <a:off x="5257800" y="1600200"/>
            <a:ext cx="1066800" cy="838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Data</a:t>
            </a:r>
          </a:p>
          <a:p>
            <a:pPr algn="ctr"/>
            <a:r>
              <a:rPr lang="en-US" sz="1800"/>
              <a:t>Collection</a:t>
            </a:r>
            <a:endParaRPr lang="en-US"/>
          </a:p>
        </p:txBody>
      </p:sp>
      <p:sp>
        <p:nvSpPr>
          <p:cNvPr id="53268" name="Line 23"/>
          <p:cNvSpPr>
            <a:spLocks noChangeShapeType="1"/>
          </p:cNvSpPr>
          <p:nvPr/>
        </p:nvSpPr>
        <p:spPr bwMode="auto">
          <a:xfrm>
            <a:off x="5257800" y="1219200"/>
            <a:ext cx="3810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69" name="Line 24"/>
          <p:cNvSpPr>
            <a:spLocks noChangeShapeType="1"/>
          </p:cNvSpPr>
          <p:nvPr/>
        </p:nvSpPr>
        <p:spPr bwMode="auto">
          <a:xfrm flipV="1">
            <a:off x="6096000" y="1219200"/>
            <a:ext cx="9144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0" name="Line 25"/>
          <p:cNvSpPr>
            <a:spLocks noChangeShapeType="1"/>
          </p:cNvSpPr>
          <p:nvPr/>
        </p:nvSpPr>
        <p:spPr bwMode="auto">
          <a:xfrm>
            <a:off x="4800600" y="1981200"/>
            <a:ext cx="457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1" name="Line 26"/>
          <p:cNvSpPr>
            <a:spLocks noChangeShapeType="1"/>
          </p:cNvSpPr>
          <p:nvPr/>
        </p:nvSpPr>
        <p:spPr bwMode="auto">
          <a:xfrm flipH="1">
            <a:off x="5486400" y="2438400"/>
            <a:ext cx="2286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2" name="Line 27"/>
          <p:cNvSpPr>
            <a:spLocks noChangeShapeType="1"/>
          </p:cNvSpPr>
          <p:nvPr/>
        </p:nvSpPr>
        <p:spPr bwMode="auto">
          <a:xfrm>
            <a:off x="3657600" y="3505200"/>
            <a:ext cx="914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3" name="Line 28"/>
          <p:cNvSpPr>
            <a:spLocks noChangeShapeType="1"/>
          </p:cNvSpPr>
          <p:nvPr/>
        </p:nvSpPr>
        <p:spPr bwMode="auto">
          <a:xfrm flipH="1">
            <a:off x="4572000" y="4191000"/>
            <a:ext cx="45720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4" name="Line 29"/>
          <p:cNvSpPr>
            <a:spLocks noChangeShapeType="1"/>
          </p:cNvSpPr>
          <p:nvPr/>
        </p:nvSpPr>
        <p:spPr bwMode="auto">
          <a:xfrm>
            <a:off x="4191000" y="2362200"/>
            <a:ext cx="0" cy="2057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5" name="Line 30"/>
          <p:cNvSpPr>
            <a:spLocks noChangeShapeType="1"/>
          </p:cNvSpPr>
          <p:nvPr/>
        </p:nvSpPr>
        <p:spPr bwMode="auto">
          <a:xfrm>
            <a:off x="4572000" y="2362200"/>
            <a:ext cx="304800" cy="685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76" name="Rectangle 31"/>
          <p:cNvSpPr>
            <a:spLocks noChangeArrowheads="1"/>
          </p:cNvSpPr>
          <p:nvPr/>
        </p:nvSpPr>
        <p:spPr bwMode="auto">
          <a:xfrm>
            <a:off x="6781800" y="2971800"/>
            <a:ext cx="13716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t>Curriculum </a:t>
            </a:r>
          </a:p>
          <a:p>
            <a:pPr algn="ctr"/>
            <a:r>
              <a:rPr lang="en-US" sz="1800" dirty="0"/>
              <a:t>Revision</a:t>
            </a:r>
            <a:endParaRPr lang="en-US" dirty="0"/>
          </a:p>
        </p:txBody>
      </p:sp>
      <p:sp>
        <p:nvSpPr>
          <p:cNvPr id="53277" name="Rectangle 32"/>
          <p:cNvSpPr>
            <a:spLocks noChangeArrowheads="1"/>
          </p:cNvSpPr>
          <p:nvPr/>
        </p:nvSpPr>
        <p:spPr bwMode="auto">
          <a:xfrm>
            <a:off x="6629400" y="4267200"/>
            <a:ext cx="13716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dirty="0"/>
              <a:t>Curriculum </a:t>
            </a:r>
          </a:p>
          <a:p>
            <a:pPr algn="ctr"/>
            <a:r>
              <a:rPr lang="en-US" sz="1800" dirty="0"/>
              <a:t>Mapping</a:t>
            </a:r>
            <a:endParaRPr lang="en-US" dirty="0"/>
          </a:p>
        </p:txBody>
      </p:sp>
      <p:sp>
        <p:nvSpPr>
          <p:cNvPr id="53278" name="Rectangle 33"/>
          <p:cNvSpPr>
            <a:spLocks noChangeArrowheads="1"/>
          </p:cNvSpPr>
          <p:nvPr/>
        </p:nvSpPr>
        <p:spPr bwMode="auto">
          <a:xfrm>
            <a:off x="6629400" y="5486400"/>
            <a:ext cx="1600200" cy="9144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800"/>
              <a:t>Mini-BIM</a:t>
            </a:r>
          </a:p>
          <a:p>
            <a:pPr algn="ctr"/>
            <a:r>
              <a:rPr lang="en-US" sz="1800"/>
              <a:t>Development</a:t>
            </a:r>
            <a:endParaRPr lang="en-US"/>
          </a:p>
        </p:txBody>
      </p:sp>
      <p:sp>
        <p:nvSpPr>
          <p:cNvPr id="53279" name="Line 34"/>
          <p:cNvSpPr>
            <a:spLocks noChangeShapeType="1"/>
          </p:cNvSpPr>
          <p:nvPr/>
        </p:nvSpPr>
        <p:spPr bwMode="auto">
          <a:xfrm>
            <a:off x="7772400" y="1219200"/>
            <a:ext cx="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0" name="Line 35"/>
          <p:cNvSpPr>
            <a:spLocks noChangeShapeType="1"/>
          </p:cNvSpPr>
          <p:nvPr/>
        </p:nvSpPr>
        <p:spPr bwMode="auto">
          <a:xfrm flipH="1">
            <a:off x="7620000" y="2514600"/>
            <a:ext cx="15240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1" name="Line 36"/>
          <p:cNvSpPr>
            <a:spLocks noChangeShapeType="1"/>
          </p:cNvSpPr>
          <p:nvPr/>
        </p:nvSpPr>
        <p:spPr bwMode="auto">
          <a:xfrm>
            <a:off x="6172200" y="3581400"/>
            <a:ext cx="609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2" name="Line 37"/>
          <p:cNvSpPr>
            <a:spLocks noChangeShapeType="1"/>
          </p:cNvSpPr>
          <p:nvPr/>
        </p:nvSpPr>
        <p:spPr bwMode="auto">
          <a:xfrm>
            <a:off x="7391400" y="3886200"/>
            <a:ext cx="0" cy="4572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3" name="Line 38"/>
          <p:cNvSpPr>
            <a:spLocks noChangeShapeType="1"/>
          </p:cNvSpPr>
          <p:nvPr/>
        </p:nvSpPr>
        <p:spPr bwMode="auto">
          <a:xfrm>
            <a:off x="7239000" y="5181600"/>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3284" name="Line 39"/>
          <p:cNvSpPr>
            <a:spLocks noChangeShapeType="1"/>
          </p:cNvSpPr>
          <p:nvPr/>
        </p:nvSpPr>
        <p:spPr bwMode="auto">
          <a:xfrm flipV="1">
            <a:off x="2133600" y="5257800"/>
            <a:ext cx="838200" cy="381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 name="TextBox 38"/>
          <p:cNvSpPr txBox="1">
            <a:spLocks noChangeArrowheads="1"/>
          </p:cNvSpPr>
          <p:nvPr/>
        </p:nvSpPr>
        <p:spPr bwMode="auto">
          <a:xfrm>
            <a:off x="3505200" y="5780088"/>
            <a:ext cx="2743200" cy="1077912"/>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600"/>
              <a:t>Coherent Curriculum and  Confident Teachers with a conceptual understanding of connections in science</a:t>
            </a:r>
          </a:p>
        </p:txBody>
      </p:sp>
      <p:cxnSp>
        <p:nvCxnSpPr>
          <p:cNvPr id="41" name="Straight Connector 40"/>
          <p:cNvCxnSpPr>
            <a:cxnSpLocks noChangeShapeType="1"/>
          </p:cNvCxnSpPr>
          <p:nvPr/>
        </p:nvCxnSpPr>
        <p:spPr bwMode="auto">
          <a:xfrm rot="16200000" flipH="1">
            <a:off x="4419600" y="5562600"/>
            <a:ext cx="304800" cy="152400"/>
          </a:xfrm>
          <a:prstGeom prst="line">
            <a:avLst/>
          </a:prstGeom>
          <a:noFill/>
          <a:ln w="9525">
            <a:solidFill>
              <a:schemeClr val="tx1"/>
            </a:solidFill>
            <a:round/>
            <a:headEnd/>
            <a:tailEnd/>
          </a:ln>
        </p:spPr>
      </p:cxnSp>
      <p:cxnSp>
        <p:nvCxnSpPr>
          <p:cNvPr id="43" name="Straight Connector 42"/>
          <p:cNvCxnSpPr>
            <a:cxnSpLocks noChangeShapeType="1"/>
            <a:stCxn id="53278" idx="1"/>
            <a:endCxn id="39" idx="3"/>
          </p:cNvCxnSpPr>
          <p:nvPr/>
        </p:nvCxnSpPr>
        <p:spPr bwMode="auto">
          <a:xfrm rot="10800000" flipV="1">
            <a:off x="6248400" y="5943600"/>
            <a:ext cx="381000" cy="376238"/>
          </a:xfrm>
          <a:prstGeom prst="line">
            <a:avLst/>
          </a:prstGeom>
          <a:noFill/>
          <a:ln w="9525">
            <a:solidFill>
              <a:schemeClr val="tx1"/>
            </a:solidFill>
            <a:round/>
            <a:headEnd/>
            <a:tailEnd/>
          </a:ln>
        </p:spPr>
      </p:cxnSp>
      <p:cxnSp>
        <p:nvCxnSpPr>
          <p:cNvPr id="45" name="Straight Connector 44"/>
          <p:cNvCxnSpPr>
            <a:cxnSpLocks noChangeShapeType="1"/>
          </p:cNvCxnSpPr>
          <p:nvPr/>
        </p:nvCxnSpPr>
        <p:spPr bwMode="auto">
          <a:xfrm rot="5400000">
            <a:off x="6172200" y="5257800"/>
            <a:ext cx="609600" cy="457200"/>
          </a:xfrm>
          <a:prstGeom prst="line">
            <a:avLst/>
          </a:prstGeom>
          <a:noFill/>
          <a:ln w="9525">
            <a:solidFill>
              <a:schemeClr val="tx1"/>
            </a:solidFill>
            <a:round/>
            <a:headEnd/>
            <a:tailEnd/>
          </a:ln>
        </p:spPr>
      </p:cxnSp>
      <p:cxnSp>
        <p:nvCxnSpPr>
          <p:cNvPr id="47" name="Straight Connector 46"/>
          <p:cNvCxnSpPr>
            <a:cxnSpLocks noChangeShapeType="1"/>
          </p:cNvCxnSpPr>
          <p:nvPr/>
        </p:nvCxnSpPr>
        <p:spPr bwMode="auto">
          <a:xfrm rot="5400000">
            <a:off x="4991100" y="4000500"/>
            <a:ext cx="2057400" cy="1524000"/>
          </a:xfrm>
          <a:prstGeom prst="line">
            <a:avLst/>
          </a:prstGeom>
          <a:noFill/>
          <a:ln w="9525">
            <a:solidFill>
              <a:schemeClr val="tx1"/>
            </a:solidFill>
            <a:round/>
            <a:headEnd/>
            <a:tailEnd/>
          </a:ln>
        </p:spPr>
      </p:cxnSp>
      <p:cxnSp>
        <p:nvCxnSpPr>
          <p:cNvPr id="50" name="Straight Connector 49"/>
          <p:cNvCxnSpPr>
            <a:cxnSpLocks noChangeShapeType="1"/>
            <a:endCxn id="39" idx="1"/>
          </p:cNvCxnSpPr>
          <p:nvPr/>
        </p:nvCxnSpPr>
        <p:spPr bwMode="auto">
          <a:xfrm>
            <a:off x="1752600" y="6248400"/>
            <a:ext cx="1752600" cy="71438"/>
          </a:xfrm>
          <a:prstGeom prst="line">
            <a:avLst/>
          </a:prstGeom>
          <a:noFill/>
          <a:ln w="9525">
            <a:solidFill>
              <a:schemeClr val="tx1"/>
            </a:solidFill>
            <a:round/>
            <a:headEnd/>
            <a:tailEnd/>
          </a:ln>
        </p:spPr>
      </p:cxnSp>
      <p:sp>
        <p:nvSpPr>
          <p:cNvPr id="44" name="Rectangle 15"/>
          <p:cNvSpPr>
            <a:spLocks noChangeArrowheads="1"/>
          </p:cNvSpPr>
          <p:nvPr/>
        </p:nvSpPr>
        <p:spPr bwMode="auto">
          <a:xfrm>
            <a:off x="2971800" y="4343400"/>
            <a:ext cx="1600200" cy="11430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US" sz="1800" dirty="0"/>
              <a:t>Content</a:t>
            </a:r>
          </a:p>
          <a:p>
            <a:pPr algn="ctr"/>
            <a:r>
              <a:rPr lang="en-US" sz="1800" dirty="0"/>
              <a:t>Training</a:t>
            </a:r>
            <a:endParaRPr lang="en-US" dirty="0"/>
          </a:p>
        </p:txBody>
      </p:sp>
      <p:sp>
        <p:nvSpPr>
          <p:cNvPr id="46" name="Rectangle 32"/>
          <p:cNvSpPr>
            <a:spLocks noChangeArrowheads="1"/>
          </p:cNvSpPr>
          <p:nvPr/>
        </p:nvSpPr>
        <p:spPr bwMode="auto">
          <a:xfrm>
            <a:off x="6629400" y="4267200"/>
            <a:ext cx="1371600" cy="9144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US" sz="1800" dirty="0"/>
              <a:t>Curriculum </a:t>
            </a:r>
          </a:p>
          <a:p>
            <a:pPr algn="ctr"/>
            <a:r>
              <a:rPr lang="en-US" sz="1800" dirty="0"/>
              <a:t>Mapping</a:t>
            </a:r>
            <a:endParaRPr lang="en-US" dirty="0"/>
          </a:p>
        </p:txBody>
      </p:sp>
      <p:sp>
        <p:nvSpPr>
          <p:cNvPr id="48" name="Rectangle 9"/>
          <p:cNvSpPr>
            <a:spLocks noChangeArrowheads="1"/>
          </p:cNvSpPr>
          <p:nvPr/>
        </p:nvSpPr>
        <p:spPr bwMode="auto">
          <a:xfrm>
            <a:off x="3733800" y="1676400"/>
            <a:ext cx="1066800" cy="6858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US" sz="1800" dirty="0"/>
              <a:t>Survey</a:t>
            </a:r>
            <a:endParaRPr lang="en-US" dirty="0"/>
          </a:p>
        </p:txBody>
      </p:sp>
      <p:sp>
        <p:nvSpPr>
          <p:cNvPr id="49" name="Rectangle 31"/>
          <p:cNvSpPr>
            <a:spLocks noChangeArrowheads="1"/>
          </p:cNvSpPr>
          <p:nvPr/>
        </p:nvSpPr>
        <p:spPr bwMode="auto">
          <a:xfrm>
            <a:off x="6781800" y="2971800"/>
            <a:ext cx="1371600" cy="914400"/>
          </a:xfrm>
          <a:prstGeom prst="rect">
            <a:avLst/>
          </a:prstGeom>
          <a:solidFill>
            <a:srgbClr val="0000FF"/>
          </a:solidFill>
          <a:ln w="9525">
            <a:solidFill>
              <a:schemeClr val="tx1"/>
            </a:solidFill>
            <a:miter lim="800000"/>
            <a:headEnd/>
            <a:tailEnd/>
          </a:ln>
        </p:spPr>
        <p:txBody>
          <a:bodyPr wrap="none" anchor="ctr">
            <a:prstTxWarp prst="textNoShape">
              <a:avLst/>
            </a:prstTxWarp>
          </a:bodyPr>
          <a:lstStyle/>
          <a:p>
            <a:pPr algn="ctr"/>
            <a:r>
              <a:rPr lang="en-US" sz="1800" dirty="0"/>
              <a:t>Curriculum </a:t>
            </a:r>
          </a:p>
          <a:p>
            <a:pPr algn="ctr"/>
            <a:r>
              <a:rPr lang="en-US" sz="1800" dirty="0"/>
              <a:t>Revision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0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CONNECT-ED Work</a:t>
            </a:r>
            <a:endParaRPr lang="en-US" dirty="0"/>
          </a:p>
        </p:txBody>
      </p:sp>
      <p:sp>
        <p:nvSpPr>
          <p:cNvPr id="6" name="TextBox 5"/>
          <p:cNvSpPr txBox="1"/>
          <p:nvPr/>
        </p:nvSpPr>
        <p:spPr>
          <a:xfrm flipH="1">
            <a:off x="887599" y="1242564"/>
            <a:ext cx="6964257" cy="1569660"/>
          </a:xfrm>
          <a:prstGeom prst="rect">
            <a:avLst/>
          </a:prstGeom>
        </p:spPr>
        <p:style>
          <a:lnRef idx="1">
            <a:schemeClr val="accent1"/>
          </a:lnRef>
          <a:fillRef idx="2">
            <a:schemeClr val="accent1"/>
          </a:fillRef>
          <a:effectRef idx="1">
            <a:schemeClr val="accent1"/>
          </a:effectRef>
          <a:fontRef idx="minor">
            <a:schemeClr val="dk1"/>
          </a:fontRef>
        </p:style>
        <p:txBody>
          <a:bodyPr vert="horz" wrap="square" rtlCol="0">
            <a:spAutoFit/>
          </a:bodyPr>
          <a:lstStyle/>
          <a:p>
            <a:r>
              <a:rPr lang="en-US" sz="2400" b="1" dirty="0" smtClean="0"/>
              <a:t>Students:</a:t>
            </a:r>
          </a:p>
          <a:p>
            <a:r>
              <a:rPr lang="en-US" dirty="0" smtClean="0"/>
              <a:t>	Cohesive K-12 curriculum with less overlap, more in-depth learning, and an inquiry/problem-based approach. </a:t>
            </a:r>
          </a:p>
          <a:p>
            <a:r>
              <a:rPr lang="en-US" dirty="0" smtClean="0"/>
              <a:t>	Assessments now performance </a:t>
            </a:r>
            <a:r>
              <a:rPr lang="en-US" dirty="0" smtClean="0"/>
              <a:t>based and address the higher level of Bloom’s Taxonomy.</a:t>
            </a:r>
            <a:endParaRPr lang="en-US" dirty="0" smtClean="0"/>
          </a:p>
        </p:txBody>
      </p:sp>
      <p:sp>
        <p:nvSpPr>
          <p:cNvPr id="7" name="TextBox 6"/>
          <p:cNvSpPr txBox="1"/>
          <p:nvPr/>
        </p:nvSpPr>
        <p:spPr>
          <a:xfrm>
            <a:off x="887599" y="3031311"/>
            <a:ext cx="6964257"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Teachers:</a:t>
            </a:r>
          </a:p>
          <a:p>
            <a:r>
              <a:rPr lang="en-US" dirty="0" smtClean="0"/>
              <a:t>	New found comfort within curriculum and content.</a:t>
            </a:r>
          </a:p>
          <a:p>
            <a:r>
              <a:rPr lang="en-US" dirty="0" smtClean="0"/>
              <a:t>	New resources and tools at teachers disposal.</a:t>
            </a:r>
            <a:endParaRPr lang="en-US" dirty="0" smtClean="0"/>
          </a:p>
        </p:txBody>
      </p:sp>
      <p:sp>
        <p:nvSpPr>
          <p:cNvPr id="8" name="TextBox 7"/>
          <p:cNvSpPr txBox="1"/>
          <p:nvPr/>
        </p:nvSpPr>
        <p:spPr>
          <a:xfrm>
            <a:off x="887599" y="4167276"/>
            <a:ext cx="6964256"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b="1" dirty="0" smtClean="0"/>
              <a:t>District:</a:t>
            </a:r>
          </a:p>
          <a:p>
            <a:r>
              <a:rPr lang="en-US" dirty="0" smtClean="0"/>
              <a:t>	Standardization of objectives and essential questions.</a:t>
            </a:r>
          </a:p>
          <a:p>
            <a:r>
              <a:rPr lang="en-US" dirty="0" smtClean="0"/>
              <a:t>	Vertical </a:t>
            </a:r>
            <a:r>
              <a:rPr lang="en-US" dirty="0" smtClean="0"/>
              <a:t>articulation between grade levels and schools.</a:t>
            </a:r>
            <a:r>
              <a:rPr lang="en-US" dirty="0" smtClean="0"/>
              <a:t> </a:t>
            </a:r>
          </a:p>
        </p:txBody>
      </p:sp>
      <p:pic>
        <p:nvPicPr>
          <p:cNvPr id="9" name="Picture 8"/>
          <p:cNvPicPr>
            <a:picLocks noChangeAspect="1"/>
          </p:cNvPicPr>
          <p:nvPr/>
        </p:nvPicPr>
        <p:blipFill>
          <a:blip r:embed="rId3"/>
          <a:stretch>
            <a:fillRect/>
          </a:stretch>
        </p:blipFill>
        <p:spPr>
          <a:xfrm>
            <a:off x="7130545" y="3264297"/>
            <a:ext cx="1774744" cy="1918642"/>
          </a:xfrm>
          <a:prstGeom prst="rect">
            <a:avLst/>
          </a:prstGeom>
        </p:spPr>
      </p:pic>
      <p:pic>
        <p:nvPicPr>
          <p:cNvPr id="10" name="Picture 9"/>
          <p:cNvPicPr>
            <a:picLocks noChangeAspect="1"/>
          </p:cNvPicPr>
          <p:nvPr/>
        </p:nvPicPr>
        <p:blipFill>
          <a:blip r:embed="rId4"/>
          <a:stretch>
            <a:fillRect/>
          </a:stretch>
        </p:blipFill>
        <p:spPr>
          <a:xfrm>
            <a:off x="187772" y="3264297"/>
            <a:ext cx="1985582" cy="1805075"/>
          </a:xfrm>
          <a:prstGeom prst="rect">
            <a:avLst/>
          </a:prstGeom>
        </p:spPr>
      </p:pic>
      <p:pic>
        <p:nvPicPr>
          <p:cNvPr id="11" name="Picture 10"/>
          <p:cNvPicPr>
            <a:picLocks noChangeAspect="1"/>
          </p:cNvPicPr>
          <p:nvPr/>
        </p:nvPicPr>
        <p:blipFill>
          <a:blip r:embed="rId5"/>
          <a:stretch>
            <a:fillRect/>
          </a:stretch>
        </p:blipFill>
        <p:spPr>
          <a:xfrm>
            <a:off x="3258993" y="5203240"/>
            <a:ext cx="2389226" cy="1654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IMPRINT- How are we different from this experience?</a:t>
            </a:r>
            <a:endParaRPr lang="en-US" dirty="0"/>
          </a:p>
        </p:txBody>
      </p:sp>
      <p:sp>
        <p:nvSpPr>
          <p:cNvPr id="4" name="Content Placeholder 3"/>
          <p:cNvSpPr>
            <a:spLocks noGrp="1"/>
          </p:cNvSpPr>
          <p:nvPr>
            <p:ph idx="1"/>
          </p:nvPr>
        </p:nvSpPr>
        <p:spPr>
          <a:xfrm>
            <a:off x="293335" y="1417638"/>
            <a:ext cx="8229600" cy="1217691"/>
          </a:xfrm>
        </p:spPr>
        <p:txBody>
          <a:bodyPr>
            <a:normAutofit/>
          </a:bodyPr>
          <a:lstStyle/>
          <a:p>
            <a:pPr>
              <a:lnSpc>
                <a:spcPct val="80000"/>
              </a:lnSpc>
              <a:buFont typeface="Arial"/>
              <a:buChar char="•"/>
            </a:pPr>
            <a:r>
              <a:rPr lang="en-US" dirty="0" smtClean="0"/>
              <a:t>BIT (Big Idea Thinking)- This has become our natural approach to teaching, learning, and working together</a:t>
            </a:r>
            <a:r>
              <a:rPr lang="en-US" dirty="0" smtClean="0"/>
              <a:t>.</a:t>
            </a:r>
          </a:p>
        </p:txBody>
      </p:sp>
      <p:pic>
        <p:nvPicPr>
          <p:cNvPr id="6" name="Picture 5"/>
          <p:cNvPicPr>
            <a:picLocks noChangeAspect="1"/>
          </p:cNvPicPr>
          <p:nvPr/>
        </p:nvPicPr>
        <p:blipFill>
          <a:blip r:embed="rId3"/>
          <a:stretch>
            <a:fillRect/>
          </a:stretch>
        </p:blipFill>
        <p:spPr>
          <a:xfrm>
            <a:off x="6216769" y="3794803"/>
            <a:ext cx="2306166" cy="2306166"/>
          </a:xfrm>
          <a:prstGeom prst="rect">
            <a:avLst/>
          </a:prstGeom>
        </p:spPr>
      </p:pic>
      <p:sp>
        <p:nvSpPr>
          <p:cNvPr id="7" name="Content Placeholder 3"/>
          <p:cNvSpPr txBox="1">
            <a:spLocks/>
          </p:cNvSpPr>
          <p:nvPr/>
        </p:nvSpPr>
        <p:spPr>
          <a:xfrm>
            <a:off x="293335" y="4232912"/>
            <a:ext cx="8229600" cy="2177071"/>
          </a:xfrm>
          <a:prstGeom prst="rect">
            <a:avLst/>
          </a:prstGeom>
        </p:spPr>
        <p:txBody>
          <a:bodyPr vert="horz">
            <a:normAutofit/>
          </a:bodyPr>
          <a:lstStyle/>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Mindfulness- We will always </a:t>
            </a: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aspire to think “nerdy” and </a:t>
            </a: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encourage our colleagues to do </a:t>
            </a:r>
          </a:p>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Wingdings 2"/>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the same.</a:t>
            </a:r>
          </a:p>
        </p:txBody>
      </p:sp>
      <p:sp>
        <p:nvSpPr>
          <p:cNvPr id="8" name="Content Placeholder 3"/>
          <p:cNvSpPr txBox="1">
            <a:spLocks/>
          </p:cNvSpPr>
          <p:nvPr/>
        </p:nvSpPr>
        <p:spPr>
          <a:xfrm>
            <a:off x="293335" y="2635329"/>
            <a:ext cx="8229600" cy="1707775"/>
          </a:xfrm>
          <a:prstGeom prst="rect">
            <a:avLst/>
          </a:prstGeom>
        </p:spPr>
        <p:txBody>
          <a:bodyPr vert="horz">
            <a:normAutofit/>
          </a:bodyPr>
          <a:lstStyle/>
          <a:p>
            <a:pPr marL="548640" marR="0" lvl="0" indent="-411480" algn="l" defTabSz="914400" rtl="0" eaLnBrk="1" fontAlgn="auto" latinLnBrk="0" hangingPunct="1">
              <a:lnSpc>
                <a:spcPct val="80000"/>
              </a:lnSpc>
              <a:spcBef>
                <a:spcPct val="20000"/>
              </a:spcBef>
              <a:spcAft>
                <a:spcPts val="0"/>
              </a:spcAft>
              <a:buClr>
                <a:schemeClr val="tx1">
                  <a:shade val="95000"/>
                </a:schemeClr>
              </a:buClr>
              <a:buSzPct val="65000"/>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Communication- We aim to establish productive and meaningful communication through protocols and norms. (teacher to student and teacher to teacher)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uiExpand="1"/>
      <p:bldP spid="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1891</TotalTime>
  <Words>660</Words>
  <Application>Microsoft Macintosh PowerPoint</Application>
  <PresentationFormat>On-screen Show (4:3)</PresentationFormat>
  <Paragraphs>142</Paragraphs>
  <Slides>10</Slides>
  <Notes>8</Notes>
  <HiddenSlides>3</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Apex</vt:lpstr>
      <vt:lpstr>South Brunswick</vt:lpstr>
      <vt:lpstr>District Priorities</vt:lpstr>
      <vt:lpstr>PLC 3-Year Goals</vt:lpstr>
      <vt:lpstr>PLC 3-Year Goals</vt:lpstr>
      <vt:lpstr>Slide 5</vt:lpstr>
      <vt:lpstr>Thinking About the Past</vt:lpstr>
      <vt:lpstr>Slide 7</vt:lpstr>
      <vt:lpstr>IMPACT of CONNECT-ED Work</vt:lpstr>
      <vt:lpstr>IMPRINT- How are we different from this experience?</vt:lpstr>
      <vt:lpstr>Envisioning the Future</vt:lpstr>
    </vt:vector>
  </TitlesOfParts>
  <Company>SBSD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Brunswick</dc:title>
  <dc:creator>Stacey Ta</dc:creator>
  <cp:lastModifiedBy>Stacey Ta</cp:lastModifiedBy>
  <cp:revision>13</cp:revision>
  <dcterms:created xsi:type="dcterms:W3CDTF">2011-06-28T18:00:14Z</dcterms:created>
  <dcterms:modified xsi:type="dcterms:W3CDTF">2011-06-29T17:34:38Z</dcterms:modified>
</cp:coreProperties>
</file>