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256" r:id="rId2"/>
    <p:sldId id="257" r:id="rId3"/>
    <p:sldId id="272" r:id="rId4"/>
    <p:sldId id="267" r:id="rId5"/>
    <p:sldId id="275" r:id="rId6"/>
    <p:sldId id="268" r:id="rId7"/>
    <p:sldId id="266"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444" autoAdjust="0"/>
  </p:normalViewPr>
  <p:slideViewPr>
    <p:cSldViewPr>
      <p:cViewPr varScale="1">
        <p:scale>
          <a:sx n="104" d="100"/>
          <a:sy n="104"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06A85C-7045-4C6D-BC43-D8F0E311EDC4}" type="datetimeFigureOut">
              <a:rPr lang="en-US" smtClean="0"/>
              <a:t>1/18/2018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40B2DC-2176-4CBD-81CE-360808FA8266}" type="slidenum">
              <a:rPr lang="en-US" smtClean="0"/>
              <a:t>‹#›</a:t>
            </a:fld>
            <a:endParaRPr lang="en-US"/>
          </a:p>
        </p:txBody>
      </p:sp>
    </p:spTree>
    <p:extLst>
      <p:ext uri="{BB962C8B-B14F-4D97-AF65-F5344CB8AC3E}">
        <p14:creationId xmlns:p14="http://schemas.microsoft.com/office/powerpoint/2010/main" val="3311648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5CBC2-2357-4F99-80B9-FA94D72CAAE7}" type="datetimeFigureOut">
              <a:rPr lang="en-US" smtClean="0"/>
              <a:pPr/>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5B18F-E8E6-4B5F-8055-EA1310C12B93}" type="slidenum">
              <a:rPr lang="en-US" smtClean="0"/>
              <a:pPr/>
              <a:t>‹#›</a:t>
            </a:fld>
            <a:endParaRPr lang="en-US"/>
          </a:p>
        </p:txBody>
      </p:sp>
    </p:spTree>
    <p:extLst>
      <p:ext uri="{BB962C8B-B14F-4D97-AF65-F5344CB8AC3E}">
        <p14:creationId xmlns:p14="http://schemas.microsoft.com/office/powerpoint/2010/main" val="128158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D5B18F-E8E6-4B5F-8055-EA1310C12B93}" type="slidenum">
              <a:rPr lang="en-US" smtClean="0"/>
              <a:pPr/>
              <a:t>1</a:t>
            </a:fld>
            <a:endParaRPr lang="en-US" dirty="0"/>
          </a:p>
        </p:txBody>
      </p:sp>
    </p:spTree>
    <p:extLst>
      <p:ext uri="{BB962C8B-B14F-4D97-AF65-F5344CB8AC3E}">
        <p14:creationId xmlns:p14="http://schemas.microsoft.com/office/powerpoint/2010/main" val="288636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D5B18F-E8E6-4B5F-8055-EA1310C12B93}" type="slidenum">
              <a:rPr lang="en-US" smtClean="0"/>
              <a:pPr/>
              <a:t>2</a:t>
            </a:fld>
            <a:endParaRPr lang="en-US" dirty="0"/>
          </a:p>
        </p:txBody>
      </p:sp>
    </p:spTree>
    <p:extLst>
      <p:ext uri="{BB962C8B-B14F-4D97-AF65-F5344CB8AC3E}">
        <p14:creationId xmlns:p14="http://schemas.microsoft.com/office/powerpoint/2010/main" val="101264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DFDF6B-8A95-49E1-8D7C-D14141ADF7F9}" type="datetimeFigureOut">
              <a:rPr lang="en-US" smtClean="0"/>
              <a:pPr/>
              <a:t>1/18/2018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AE05723-3867-45ED-8867-874BEE9599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FDF6B-8A95-49E1-8D7C-D14141ADF7F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FDF6B-8A95-49E1-8D7C-D14141ADF7F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FDF6B-8A95-49E1-8D7C-D14141ADF7F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DFDF6B-8A95-49E1-8D7C-D14141ADF7F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5723-3867-45ED-8867-874BEE9599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FDF6B-8A95-49E1-8D7C-D14141ADF7F9}"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DFDF6B-8A95-49E1-8D7C-D14141ADF7F9}"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DFDF6B-8A95-49E1-8D7C-D14141ADF7F9}"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FDF6B-8A95-49E1-8D7C-D14141ADF7F9}"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FDF6B-8A95-49E1-8D7C-D14141ADF7F9}"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05723-3867-45ED-8867-874BEE9599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DFDF6B-8A95-49E1-8D7C-D14141ADF7F9}"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AE05723-3867-45ED-8867-874BEE9599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E05723-3867-45ED-8867-874BEE95993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152400" y="76200"/>
            <a:ext cx="1295400" cy="215444"/>
          </a:xfrm>
          <a:prstGeom prst="rect">
            <a:avLst/>
          </a:prstGeom>
          <a:noFill/>
        </p:spPr>
        <p:txBody>
          <a:bodyPr wrap="square" rtlCol="0">
            <a:spAutoFit/>
          </a:bodyPr>
          <a:lstStyle/>
          <a:p>
            <a:r>
              <a:rPr lang="en-US" sz="800" dirty="0" smtClean="0">
                <a:solidFill>
                  <a:schemeClr val="bg1"/>
                </a:solidFill>
                <a:latin typeface="Arial" pitchFamily="34" charset="0"/>
                <a:cs typeface="Arial" pitchFamily="34" charset="0"/>
              </a:rPr>
              <a:t>updated 01/2016</a:t>
            </a:r>
            <a:endParaRPr lang="en-US" sz="800"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homeroom3.state.nj.us/chr/chr_start.jsp" TargetMode="External"/><Relationship Id="rId2" Type="http://schemas.openxmlformats.org/officeDocument/2006/relationships/hyperlink" Target="http://www.rider.edu/studentteachin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rider.edu/careers" TargetMode="External"/><Relationship Id="rId2" Type="http://schemas.openxmlformats.org/officeDocument/2006/relationships/hyperlink" Target="mailto:careers@rider.edu"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851648" cy="1524000"/>
          </a:xfrm>
        </p:spPr>
        <p:txBody>
          <a:bodyPr>
            <a:normAutofit/>
          </a:bodyPr>
          <a:lstStyle/>
          <a:p>
            <a:pPr algn="ctr"/>
            <a:r>
              <a:rPr lang="en-US" sz="4800" b="1" dirty="0" smtClean="0">
                <a:solidFill>
                  <a:schemeClr val="accent2">
                    <a:lumMod val="75000"/>
                  </a:schemeClr>
                </a:solidFill>
                <a:latin typeface="Arial" pitchFamily="34" charset="0"/>
                <a:cs typeface="Arial" pitchFamily="34" charset="0"/>
              </a:rPr>
              <a:t>Guidelines for Prospective</a:t>
            </a:r>
            <a:br>
              <a:rPr lang="en-US" sz="4800" b="1" dirty="0" smtClean="0">
                <a:solidFill>
                  <a:schemeClr val="accent2">
                    <a:lumMod val="75000"/>
                  </a:schemeClr>
                </a:solidFill>
                <a:latin typeface="Arial" pitchFamily="34" charset="0"/>
                <a:cs typeface="Arial" pitchFamily="34" charset="0"/>
              </a:rPr>
            </a:br>
            <a:r>
              <a:rPr lang="en-US" sz="4800" b="1" dirty="0" smtClean="0">
                <a:solidFill>
                  <a:schemeClr val="accent2">
                    <a:lumMod val="75000"/>
                  </a:schemeClr>
                </a:solidFill>
                <a:latin typeface="Arial" pitchFamily="34" charset="0"/>
                <a:cs typeface="Arial" pitchFamily="34" charset="0"/>
              </a:rPr>
              <a:t>Student Teachers</a:t>
            </a:r>
            <a:endParaRPr lang="en-US" sz="4800" b="1" dirty="0">
              <a:solidFill>
                <a:schemeClr val="accent2">
                  <a:lumMod val="75000"/>
                </a:schemeClr>
              </a:solidFill>
              <a:latin typeface="Arial" pitchFamily="34" charset="0"/>
              <a:cs typeface="Arial" pitchFamily="34" charset="0"/>
            </a:endParaRPr>
          </a:p>
        </p:txBody>
      </p:sp>
      <p:pic>
        <p:nvPicPr>
          <p:cNvPr id="1026" name="Picture 2" descr="C:\Users\Owner\Pictures\Microsoft Clip Organizer\j0430493.jpg"/>
          <p:cNvPicPr>
            <a:picLocks noChangeAspect="1" noChangeArrowheads="1"/>
          </p:cNvPicPr>
          <p:nvPr/>
        </p:nvPicPr>
        <p:blipFill>
          <a:blip r:embed="rId3" cstate="print"/>
          <a:srcRect/>
          <a:stretch>
            <a:fillRect/>
          </a:stretch>
        </p:blipFill>
        <p:spPr bwMode="auto">
          <a:xfrm>
            <a:off x="3352800" y="3962400"/>
            <a:ext cx="2209800" cy="2209800"/>
          </a:xfrm>
          <a:prstGeom prst="rect">
            <a:avLst/>
          </a:prstGeom>
          <a:noFill/>
          <a:ln w="76200" cmpd="thickThin">
            <a:solidFill>
              <a:srgbClr val="742217"/>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458754"/>
            <a:ext cx="8305800" cy="4801314"/>
          </a:xfrm>
          <a:prstGeom prst="rect">
            <a:avLst/>
          </a:prstGeom>
          <a:noFill/>
        </p:spPr>
        <p:txBody>
          <a:bodyPr wrap="square" rtlCol="0">
            <a:spAutoFit/>
          </a:bodyPr>
          <a:lstStyle/>
          <a:p>
            <a:pPr marL="233363" indent="-233363"/>
            <a:r>
              <a:rPr lang="en-US" b="1" dirty="0" smtClean="0">
                <a:solidFill>
                  <a:schemeClr val="accent2">
                    <a:lumMod val="75000"/>
                  </a:schemeClr>
                </a:solidFill>
                <a:latin typeface="Arial" pitchFamily="34" charset="0"/>
                <a:cs typeface="Arial" pitchFamily="34" charset="0"/>
              </a:rPr>
              <a:t>UNDERGRADUATE STUDENTS</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Cumulative GPA 3.0</a:t>
            </a:r>
            <a:endParaRPr lang="en-US" b="1" dirty="0">
              <a:solidFill>
                <a:schemeClr val="accent2">
                  <a:lumMod val="75000"/>
                </a:schemeClr>
              </a:solidFill>
              <a:latin typeface="Arial" pitchFamily="34" charset="0"/>
              <a:cs typeface="Arial" pitchFamily="34" charset="0"/>
            </a:endParaRP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Completion of all education methods courses with a grade of C+ or better</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Elementary Education candidates must have passed all sections of the Praxis Elementary Education: Multi-Subject test</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Secondary Education students must have passed the Praxis Content Knowledge test in the relevant content areas</a:t>
            </a:r>
          </a:p>
          <a:p>
            <a:pPr marL="233363" indent="-233363"/>
            <a:endParaRPr lang="en-US" b="1" dirty="0" smtClean="0">
              <a:solidFill>
                <a:schemeClr val="accent2">
                  <a:lumMod val="75000"/>
                </a:schemeClr>
              </a:solidFill>
              <a:latin typeface="Arial" pitchFamily="34" charset="0"/>
              <a:cs typeface="Arial" pitchFamily="34" charset="0"/>
            </a:endParaRPr>
          </a:p>
          <a:p>
            <a:pPr marL="233363" indent="-233363"/>
            <a:r>
              <a:rPr lang="en-US" b="1" dirty="0" smtClean="0">
                <a:solidFill>
                  <a:schemeClr val="accent2">
                    <a:lumMod val="75000"/>
                  </a:schemeClr>
                </a:solidFill>
                <a:latin typeface="Arial" pitchFamily="34" charset="0"/>
                <a:cs typeface="Arial" pitchFamily="34" charset="0"/>
              </a:rPr>
              <a:t>GRADUATE STUDENTS</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Cumulative GPA of 3.0</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Completion of all four CURR course requirements with a grade of C+ or better</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Elementary Education candidates must have passed all sections of the Praxis Elementary Education: Multi-Subject test</a:t>
            </a:r>
          </a:p>
          <a:p>
            <a:pPr marL="574675" indent="-233363">
              <a:buFont typeface="Arial" pitchFamily="34" charset="0"/>
              <a:buChar char="•"/>
            </a:pPr>
            <a:r>
              <a:rPr lang="en-US" b="1" dirty="0" smtClean="0">
                <a:solidFill>
                  <a:schemeClr val="accent2">
                    <a:lumMod val="75000"/>
                  </a:schemeClr>
                </a:solidFill>
                <a:latin typeface="Arial" pitchFamily="34" charset="0"/>
                <a:cs typeface="Arial" pitchFamily="34" charset="0"/>
              </a:rPr>
              <a:t>Secondary Education candidates must have passed the Praxis Content Knowledge test in the relevant content areas</a:t>
            </a:r>
          </a:p>
        </p:txBody>
      </p:sp>
      <p:sp>
        <p:nvSpPr>
          <p:cNvPr id="3" name="TextBox 2"/>
          <p:cNvSpPr txBox="1"/>
          <p:nvPr/>
        </p:nvSpPr>
        <p:spPr>
          <a:xfrm>
            <a:off x="457200" y="914400"/>
            <a:ext cx="8686800" cy="523220"/>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PREREQUISITES FOR STUDENT TEACHING</a:t>
            </a:r>
            <a:endParaRPr lang="en-US" sz="2800" dirty="0" smtClean="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1676400"/>
            <a:ext cx="8305800" cy="3631763"/>
          </a:xfrm>
          <a:prstGeom prst="rect">
            <a:avLst/>
          </a:prstGeom>
          <a:noFill/>
        </p:spPr>
        <p:txBody>
          <a:bodyPr wrap="square" rtlCol="0">
            <a:spAutoFit/>
          </a:bodyPr>
          <a:lstStyle/>
          <a:p>
            <a:pPr marL="233363"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Application For Student Teaching via </a:t>
            </a:r>
            <a:r>
              <a:rPr lang="en-US" sz="2000" b="1" dirty="0" err="1" smtClean="0">
                <a:solidFill>
                  <a:schemeClr val="accent2">
                    <a:lumMod val="75000"/>
                  </a:schemeClr>
                </a:solidFill>
                <a:latin typeface="Arial" pitchFamily="34" charset="0"/>
                <a:cs typeface="Arial" pitchFamily="34" charset="0"/>
              </a:rPr>
              <a:t>SurveyMonkey</a:t>
            </a:r>
            <a:r>
              <a:rPr lang="en-US" sz="2000" b="1" dirty="0">
                <a:solidFill>
                  <a:schemeClr val="accent2">
                    <a:lumMod val="75000"/>
                  </a:schemeClr>
                </a:solidFill>
                <a:latin typeface="Arial" pitchFamily="34" charset="0"/>
                <a:cs typeface="Arial" pitchFamily="34" charset="0"/>
              </a:rPr>
              <a:t> </a:t>
            </a:r>
            <a:r>
              <a:rPr lang="en-US" sz="2000" b="1" dirty="0" smtClean="0">
                <a:solidFill>
                  <a:schemeClr val="accent2">
                    <a:lumMod val="75000"/>
                  </a:schemeClr>
                </a:solidFill>
                <a:latin typeface="Arial" pitchFamily="34" charset="0"/>
                <a:cs typeface="Arial" pitchFamily="34" charset="0"/>
              </a:rPr>
              <a:t>at </a:t>
            </a:r>
            <a:r>
              <a:rPr lang="en-US" sz="2000" b="1" dirty="0" smtClean="0">
                <a:solidFill>
                  <a:schemeClr val="accent2">
                    <a:lumMod val="75000"/>
                  </a:schemeClr>
                </a:solidFill>
                <a:latin typeface="Arial" pitchFamily="34" charset="0"/>
                <a:cs typeface="Arial" pitchFamily="34" charset="0"/>
                <a:hlinkClick r:id="rId2"/>
              </a:rPr>
              <a:t>www.rider.edu/studentteaching</a:t>
            </a:r>
            <a:endParaRPr lang="en-US" sz="2000" b="1" dirty="0" smtClean="0">
              <a:solidFill>
                <a:schemeClr val="accent2">
                  <a:lumMod val="75000"/>
                </a:schemeClr>
              </a:solidFill>
              <a:latin typeface="Arial" pitchFamily="34" charset="0"/>
              <a:cs typeface="Arial" pitchFamily="34" charset="0"/>
            </a:endParaRPr>
          </a:p>
          <a:p>
            <a:pPr marL="233363" indent="-233363"/>
            <a:endParaRPr lang="en-US" sz="1000" dirty="0" smtClean="0">
              <a:solidFill>
                <a:schemeClr val="accent2"/>
              </a:solidFill>
              <a:latin typeface="Arial" pitchFamily="34" charset="0"/>
              <a:cs typeface="Arial" pitchFamily="34" charset="0"/>
              <a:hlinkClick r:id="rId3"/>
            </a:endParaRPr>
          </a:p>
          <a:p>
            <a:pPr marL="233363"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Additional Documents to be submitted via Canvas</a:t>
            </a:r>
          </a:p>
          <a:p>
            <a:pPr marL="690563" lvl="1"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Resume</a:t>
            </a:r>
          </a:p>
          <a:p>
            <a:pPr marL="690563" lvl="1"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Philosophy Statement</a:t>
            </a:r>
            <a:endParaRPr lang="en-US" sz="1600" b="1" dirty="0" smtClean="0">
              <a:solidFill>
                <a:schemeClr val="accent2">
                  <a:lumMod val="75000"/>
                </a:schemeClr>
              </a:solidFill>
              <a:latin typeface="Arial" pitchFamily="34" charset="0"/>
              <a:cs typeface="Arial" pitchFamily="34" charset="0"/>
            </a:endParaRPr>
          </a:p>
          <a:p>
            <a:pPr marL="690563" lvl="1" indent="-233363">
              <a:buFont typeface="Arial" pitchFamily="34" charset="0"/>
              <a:buChar char="•"/>
            </a:pPr>
            <a:r>
              <a:rPr lang="en-US" sz="2000" b="1" u="sng" dirty="0" smtClean="0">
                <a:solidFill>
                  <a:schemeClr val="accent2">
                    <a:lumMod val="75000"/>
                  </a:schemeClr>
                </a:solidFill>
                <a:latin typeface="Arial" pitchFamily="34" charset="0"/>
                <a:cs typeface="Arial" pitchFamily="34" charset="0"/>
              </a:rPr>
              <a:t>Copy</a:t>
            </a:r>
            <a:r>
              <a:rPr lang="en-US" sz="2000" b="1" dirty="0" smtClean="0">
                <a:solidFill>
                  <a:schemeClr val="accent2">
                    <a:lumMod val="75000"/>
                  </a:schemeClr>
                </a:solidFill>
                <a:latin typeface="Arial" pitchFamily="34" charset="0"/>
                <a:cs typeface="Arial" pitchFamily="34" charset="0"/>
              </a:rPr>
              <a:t> </a:t>
            </a:r>
            <a:r>
              <a:rPr lang="en-US" sz="2000" b="1" dirty="0" smtClean="0">
                <a:solidFill>
                  <a:schemeClr val="accent2">
                    <a:lumMod val="75000"/>
                  </a:schemeClr>
                </a:solidFill>
                <a:latin typeface="Arial" pitchFamily="34" charset="0"/>
                <a:cs typeface="Arial" pitchFamily="34" charset="0"/>
              </a:rPr>
              <a:t>of Praxis Scores (Examinee/Test Taker Score Report)</a:t>
            </a:r>
          </a:p>
          <a:p>
            <a:pPr marL="690563" lvl="1"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Results of </a:t>
            </a:r>
            <a:r>
              <a:rPr lang="en-US" sz="2000" b="1" dirty="0" err="1" smtClean="0">
                <a:solidFill>
                  <a:schemeClr val="accent2">
                    <a:lumMod val="75000"/>
                  </a:schemeClr>
                </a:solidFill>
                <a:latin typeface="Arial" pitchFamily="34" charset="0"/>
                <a:cs typeface="Arial" pitchFamily="34" charset="0"/>
              </a:rPr>
              <a:t>Mantoux</a:t>
            </a:r>
            <a:r>
              <a:rPr lang="en-US" sz="2000" b="1" dirty="0" smtClean="0">
                <a:solidFill>
                  <a:schemeClr val="accent2">
                    <a:lumMod val="75000"/>
                  </a:schemeClr>
                </a:solidFill>
                <a:latin typeface="Arial" pitchFamily="34" charset="0"/>
                <a:cs typeface="Arial" pitchFamily="34" charset="0"/>
              </a:rPr>
              <a:t> test for Tuberculosis (must be dated within six months of your student teaching start date)</a:t>
            </a:r>
          </a:p>
          <a:p>
            <a:pPr marL="690563" lvl="1" indent="-233363">
              <a:buFont typeface="Arial" pitchFamily="34" charset="0"/>
              <a:buChar char="•"/>
            </a:pPr>
            <a:r>
              <a:rPr lang="en-US" sz="2000" b="1" dirty="0" smtClean="0">
                <a:solidFill>
                  <a:schemeClr val="accent2">
                    <a:lumMod val="75000"/>
                  </a:schemeClr>
                </a:solidFill>
                <a:latin typeface="Arial" pitchFamily="34" charset="0"/>
                <a:cs typeface="Arial" pitchFamily="34" charset="0"/>
              </a:rPr>
              <a:t>Current Substitute Teaching Certificate(s) – Highly recommended and required by certain districts</a:t>
            </a:r>
          </a:p>
          <a:p>
            <a:pPr marL="690563" lvl="1" indent="-233363">
              <a:buFont typeface="Arial" pitchFamily="34" charset="0"/>
              <a:buChar char="•"/>
            </a:pPr>
            <a:r>
              <a:rPr lang="en-US" sz="2000" b="1" dirty="0">
                <a:solidFill>
                  <a:schemeClr val="accent2">
                    <a:lumMod val="75000"/>
                  </a:schemeClr>
                </a:solidFill>
                <a:latin typeface="Arial" pitchFamily="34" charset="0"/>
                <a:cs typeface="Arial" pitchFamily="34" charset="0"/>
              </a:rPr>
              <a:t>C</a:t>
            </a:r>
            <a:r>
              <a:rPr lang="en-US" sz="2000" b="1" dirty="0" smtClean="0">
                <a:solidFill>
                  <a:schemeClr val="accent2">
                    <a:lumMod val="75000"/>
                  </a:schemeClr>
                </a:solidFill>
                <a:latin typeface="Arial" pitchFamily="34" charset="0"/>
                <a:cs typeface="Arial" pitchFamily="34" charset="0"/>
              </a:rPr>
              <a:t>riminal Background Check for NJ or PA</a:t>
            </a:r>
            <a:endParaRPr lang="en-US" sz="1600" b="1" dirty="0" smtClean="0">
              <a:solidFill>
                <a:schemeClr val="accent2">
                  <a:lumMod val="75000"/>
                </a:schemeClr>
              </a:solidFill>
              <a:latin typeface="Arial" pitchFamily="34" charset="0"/>
              <a:cs typeface="Arial" pitchFamily="34" charset="0"/>
            </a:endParaRPr>
          </a:p>
        </p:txBody>
      </p:sp>
      <p:sp>
        <p:nvSpPr>
          <p:cNvPr id="3" name="TextBox 2"/>
          <p:cNvSpPr txBox="1"/>
          <p:nvPr/>
        </p:nvSpPr>
        <p:spPr>
          <a:xfrm>
            <a:off x="457200" y="924580"/>
            <a:ext cx="8686800" cy="523220"/>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APPLICATION MUST INCLUDE</a:t>
            </a:r>
            <a:endParaRPr lang="en-US" sz="2800" dirty="0" smtClean="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0"/>
            <a:ext cx="7772400" cy="2015936"/>
          </a:xfrm>
          <a:prstGeom prst="rect">
            <a:avLst/>
          </a:prstGeom>
          <a:noFill/>
        </p:spPr>
        <p:txBody>
          <a:bodyPr wrap="square" rtlCol="0">
            <a:spAutoFit/>
          </a:bodyPr>
          <a:lstStyle/>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Complete all items.</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Use your Rider Email.</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Indicate certification(s) you expect to receive.</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Your submission of the application indicates that all information and attachments are accurate.</a:t>
            </a:r>
          </a:p>
        </p:txBody>
      </p:sp>
      <p:sp>
        <p:nvSpPr>
          <p:cNvPr id="3" name="TextBox 2"/>
          <p:cNvSpPr txBox="1"/>
          <p:nvPr/>
        </p:nvSpPr>
        <p:spPr>
          <a:xfrm>
            <a:off x="457200" y="914400"/>
            <a:ext cx="8686800" cy="523220"/>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APPLICATION FORM</a:t>
            </a:r>
            <a:endParaRPr lang="en-US" sz="2800" dirty="0" smtClean="0">
              <a:solidFill>
                <a:schemeClr val="accent2">
                  <a:lumMod val="75000"/>
                </a:schemeClr>
              </a:solidFill>
              <a:latin typeface="Times New Roman" pitchFamily="18" charset="0"/>
              <a:cs typeface="Times New Roman" pitchFamily="18" charset="0"/>
            </a:endParaRPr>
          </a:p>
        </p:txBody>
      </p:sp>
      <p:pic>
        <p:nvPicPr>
          <p:cNvPr id="5" name="Picture 2" descr="C:\Users\Owner\Pictures\Microsoft Clip Organizer\j0422591.jpg"/>
          <p:cNvPicPr>
            <a:picLocks noChangeAspect="1" noChangeArrowheads="1"/>
          </p:cNvPicPr>
          <p:nvPr/>
        </p:nvPicPr>
        <p:blipFill>
          <a:blip r:embed="rId2" cstate="print"/>
          <a:srcRect/>
          <a:stretch>
            <a:fillRect/>
          </a:stretch>
        </p:blipFill>
        <p:spPr bwMode="auto">
          <a:xfrm>
            <a:off x="6324600" y="4343400"/>
            <a:ext cx="2437685" cy="2133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0"/>
            <a:ext cx="8305800" cy="3016210"/>
          </a:xfrm>
          <a:prstGeom prst="rect">
            <a:avLst/>
          </a:prstGeom>
          <a:noFill/>
        </p:spPr>
        <p:txBody>
          <a:bodyPr wrap="square" rtlCol="0">
            <a:spAutoFit/>
          </a:bodyPr>
          <a:lstStyle/>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Highlight experiences you have had with youth.</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Be sure to include all previous field experiences.</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If you need help with your resume, contact:</a:t>
            </a:r>
          </a:p>
          <a:p>
            <a:pPr marL="690563" lvl="1" indent="-233363">
              <a:spcAft>
                <a:spcPts val="1000"/>
              </a:spcAft>
            </a:pPr>
            <a:r>
              <a:rPr lang="en-US" sz="2000" b="1" dirty="0" smtClean="0">
                <a:solidFill>
                  <a:schemeClr val="accent2">
                    <a:lumMod val="75000"/>
                  </a:schemeClr>
                </a:solidFill>
                <a:latin typeface="Arial" pitchFamily="34" charset="0"/>
                <a:cs typeface="Arial" pitchFamily="34" charset="0"/>
              </a:rPr>
              <a:t>Career Development &amp; Success</a:t>
            </a:r>
          </a:p>
          <a:p>
            <a:pPr marL="690563" lvl="1" indent="-233363">
              <a:spcAft>
                <a:spcPts val="1000"/>
              </a:spcAft>
            </a:pPr>
            <a:r>
              <a:rPr lang="en-US" sz="2000" b="1" dirty="0" smtClean="0">
                <a:solidFill>
                  <a:schemeClr val="accent2">
                    <a:lumMod val="75000"/>
                  </a:schemeClr>
                </a:solidFill>
                <a:latin typeface="Arial" pitchFamily="34" charset="0"/>
                <a:cs typeface="Arial" pitchFamily="34" charset="0"/>
                <a:hlinkClick r:id="rId2"/>
              </a:rPr>
              <a:t>careers@rider.edu</a:t>
            </a:r>
            <a:endParaRPr lang="en-US" sz="2000" b="1" dirty="0" smtClean="0">
              <a:solidFill>
                <a:schemeClr val="accent2">
                  <a:lumMod val="75000"/>
                </a:schemeClr>
              </a:solidFill>
              <a:latin typeface="Arial" pitchFamily="34" charset="0"/>
              <a:cs typeface="Arial" pitchFamily="34" charset="0"/>
            </a:endParaRPr>
          </a:p>
          <a:p>
            <a:pPr marL="690563" lvl="1" indent="-233363">
              <a:spcAft>
                <a:spcPts val="1000"/>
              </a:spcAft>
            </a:pPr>
            <a:r>
              <a:rPr lang="en-US" sz="2000" b="1" dirty="0" smtClean="0">
                <a:solidFill>
                  <a:schemeClr val="accent2">
                    <a:lumMod val="75000"/>
                  </a:schemeClr>
                </a:solidFill>
                <a:latin typeface="Arial" pitchFamily="34" charset="0"/>
                <a:cs typeface="Arial" pitchFamily="34" charset="0"/>
                <a:hlinkClick r:id="rId3"/>
              </a:rPr>
              <a:t>www.rider.edu/careers</a:t>
            </a:r>
            <a:endParaRPr lang="en-US" sz="2000" b="1" dirty="0" smtClean="0">
              <a:solidFill>
                <a:schemeClr val="accent2">
                  <a:lumMod val="75000"/>
                </a:schemeClr>
              </a:solidFill>
              <a:latin typeface="Arial" pitchFamily="34" charset="0"/>
              <a:cs typeface="Arial" pitchFamily="34" charset="0"/>
            </a:endParaRPr>
          </a:p>
          <a:p>
            <a:pPr marL="233363" indent="-233363">
              <a:spcAft>
                <a:spcPts val="1000"/>
              </a:spcAft>
              <a:buFont typeface="Arial" pitchFamily="34" charset="0"/>
              <a:buChar char="•"/>
            </a:pPr>
            <a:endParaRPr lang="en-US" sz="2000" b="1" dirty="0" smtClean="0">
              <a:solidFill>
                <a:schemeClr val="accent2">
                  <a:lumMod val="75000"/>
                </a:schemeClr>
              </a:solidFill>
              <a:latin typeface="Arial" pitchFamily="34" charset="0"/>
              <a:cs typeface="Arial" pitchFamily="34" charset="0"/>
            </a:endParaRPr>
          </a:p>
        </p:txBody>
      </p:sp>
      <p:sp>
        <p:nvSpPr>
          <p:cNvPr id="3" name="TextBox 2"/>
          <p:cNvSpPr txBox="1"/>
          <p:nvPr/>
        </p:nvSpPr>
        <p:spPr>
          <a:xfrm>
            <a:off x="457200" y="914400"/>
            <a:ext cx="8686800" cy="523220"/>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RESUME</a:t>
            </a:r>
            <a:endParaRPr lang="en-US" sz="2800" dirty="0" smtClean="0">
              <a:solidFill>
                <a:schemeClr val="accent2">
                  <a:lumMod val="75000"/>
                </a:schemeClr>
              </a:solidFill>
              <a:latin typeface="Times New Roman" pitchFamily="18" charset="0"/>
              <a:cs typeface="Times New Roman" pitchFamily="18" charset="0"/>
            </a:endParaRPr>
          </a:p>
        </p:txBody>
      </p:sp>
      <p:pic>
        <p:nvPicPr>
          <p:cNvPr id="5" name="Picture 2" descr="C:\Users\Owner\AppData\Local\Microsoft\Windows\Temporary Internet Files\Content.IE5\FUX1DKQK\MPj04387390000[1].jpg"/>
          <p:cNvPicPr>
            <a:picLocks noChangeAspect="1" noChangeArrowheads="1"/>
          </p:cNvPicPr>
          <p:nvPr/>
        </p:nvPicPr>
        <p:blipFill>
          <a:blip r:embed="rId4" cstate="print"/>
          <a:srcRect/>
          <a:stretch>
            <a:fillRect/>
          </a:stretch>
        </p:blipFill>
        <p:spPr bwMode="auto">
          <a:xfrm>
            <a:off x="5257800" y="3657600"/>
            <a:ext cx="3390900" cy="2743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1412" y="2468701"/>
            <a:ext cx="8305800" cy="2580194"/>
          </a:xfrm>
          <a:prstGeom prst="rect">
            <a:avLst/>
          </a:prstGeom>
          <a:noFill/>
        </p:spPr>
        <p:txBody>
          <a:bodyPr wrap="square" rtlCol="0">
            <a:spAutoFit/>
          </a:bodyPr>
          <a:lstStyle/>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Discuss your beliefs about teaching and learning.</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Explain why you want to teach and what you will do as a teacher.</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Emphasize what makes you attractive to a district.</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Be specific.</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Proofread! Proofread! Proofread!</a:t>
            </a:r>
          </a:p>
          <a:p>
            <a:pPr marL="233363" indent="-233363">
              <a:spcAft>
                <a:spcPts val="1000"/>
              </a:spcAft>
              <a:buFont typeface="Arial" pitchFamily="34" charset="0"/>
              <a:buChar char="•"/>
            </a:pPr>
            <a:r>
              <a:rPr lang="en-US" sz="2000" b="1" dirty="0" smtClean="0">
                <a:solidFill>
                  <a:schemeClr val="accent2">
                    <a:lumMod val="75000"/>
                  </a:schemeClr>
                </a:solidFill>
                <a:latin typeface="Arial" pitchFamily="34" charset="0"/>
                <a:cs typeface="Arial" pitchFamily="34" charset="0"/>
              </a:rPr>
              <a:t>Length should be approximately 1-2 pages.</a:t>
            </a:r>
          </a:p>
        </p:txBody>
      </p:sp>
      <p:sp>
        <p:nvSpPr>
          <p:cNvPr id="3" name="TextBox 2"/>
          <p:cNvSpPr txBox="1"/>
          <p:nvPr/>
        </p:nvSpPr>
        <p:spPr>
          <a:xfrm>
            <a:off x="457200" y="914400"/>
            <a:ext cx="8686800" cy="523220"/>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PHILOSOPHY STATEMENT</a:t>
            </a:r>
            <a:endParaRPr lang="en-US" sz="2800" dirty="0" smtClean="0">
              <a:solidFill>
                <a:schemeClr val="accent2">
                  <a:lumMod val="75000"/>
                </a:schemeClr>
              </a:solidFill>
              <a:latin typeface="Times New Roman" pitchFamily="18" charset="0"/>
              <a:cs typeface="Times New Roman" pitchFamily="18" charset="0"/>
            </a:endParaRPr>
          </a:p>
        </p:txBody>
      </p:sp>
      <p:sp>
        <p:nvSpPr>
          <p:cNvPr id="7" name="TextBox 6"/>
          <p:cNvSpPr txBox="1"/>
          <p:nvPr/>
        </p:nvSpPr>
        <p:spPr>
          <a:xfrm>
            <a:off x="457200" y="1578114"/>
            <a:ext cx="8305800" cy="707886"/>
          </a:xfrm>
          <a:prstGeom prst="rect">
            <a:avLst/>
          </a:prstGeom>
          <a:noFill/>
        </p:spPr>
        <p:txBody>
          <a:bodyPr wrap="square" rtlCol="0">
            <a:spAutoFit/>
          </a:bodyPr>
          <a:lstStyle/>
          <a:p>
            <a:r>
              <a:rPr lang="en-US" sz="2000" b="1" i="1" dirty="0" smtClean="0">
                <a:solidFill>
                  <a:schemeClr val="accent2">
                    <a:lumMod val="75000"/>
                  </a:schemeClr>
                </a:solidFill>
                <a:latin typeface="Arial" pitchFamily="34" charset="0"/>
                <a:cs typeface="Arial" pitchFamily="34" charset="0"/>
              </a:rPr>
              <a:t>This document is sent to school districts with your resume. </a:t>
            </a:r>
          </a:p>
          <a:p>
            <a:r>
              <a:rPr lang="en-US" sz="2000" b="1" i="1" dirty="0" smtClean="0">
                <a:solidFill>
                  <a:schemeClr val="accent2">
                    <a:lumMod val="75000"/>
                  </a:schemeClr>
                </a:solidFill>
                <a:latin typeface="Arial" pitchFamily="34" charset="0"/>
                <a:cs typeface="Arial" pitchFamily="34" charset="0"/>
              </a:rPr>
              <a:t>This statement represents you!</a:t>
            </a:r>
          </a:p>
        </p:txBody>
      </p:sp>
      <p:pic>
        <p:nvPicPr>
          <p:cNvPr id="8" name="Picture 2" descr="C:\Users\Owner\Pictures\Microsoft Clip Organizer\j0439545.jpg"/>
          <p:cNvPicPr>
            <a:picLocks noChangeAspect="1" noChangeArrowheads="1"/>
          </p:cNvPicPr>
          <p:nvPr/>
        </p:nvPicPr>
        <p:blipFill>
          <a:blip r:embed="rId2" cstate="print"/>
          <a:srcRect/>
          <a:stretch>
            <a:fillRect/>
          </a:stretch>
        </p:blipFill>
        <p:spPr bwMode="auto">
          <a:xfrm>
            <a:off x="6551242" y="4391380"/>
            <a:ext cx="2211758" cy="19332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914400"/>
            <a:ext cx="8686800" cy="769441"/>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PHILOSOPHY STATEMENT</a:t>
            </a:r>
          </a:p>
          <a:p>
            <a:r>
              <a:rPr lang="en-US" sz="1600" b="1" dirty="0" smtClean="0">
                <a:solidFill>
                  <a:schemeClr val="accent2">
                    <a:lumMod val="75000"/>
                  </a:schemeClr>
                </a:solidFill>
                <a:latin typeface="Times New Roman" pitchFamily="18" charset="0"/>
                <a:cs typeface="Times New Roman" pitchFamily="18" charset="0"/>
              </a:rPr>
              <a:t>EXAMPLES: IDEAS FOR GETTING STARTED</a:t>
            </a:r>
            <a:endParaRPr lang="en-US" sz="1600" dirty="0" smtClean="0">
              <a:solidFill>
                <a:schemeClr val="accent2">
                  <a:lumMod val="75000"/>
                </a:schemeClr>
              </a:solidFill>
              <a:latin typeface="Times New Roman" pitchFamily="18" charset="0"/>
              <a:cs typeface="Times New Roman" pitchFamily="18" charset="0"/>
            </a:endParaRPr>
          </a:p>
        </p:txBody>
      </p:sp>
      <p:sp>
        <p:nvSpPr>
          <p:cNvPr id="7" name="TextBox 6"/>
          <p:cNvSpPr txBox="1"/>
          <p:nvPr/>
        </p:nvSpPr>
        <p:spPr>
          <a:xfrm>
            <a:off x="609600" y="1818729"/>
            <a:ext cx="7924800" cy="3667671"/>
          </a:xfrm>
          <a:prstGeom prst="rect">
            <a:avLst/>
          </a:prstGeom>
          <a:noFill/>
        </p:spPr>
        <p:txBody>
          <a:bodyPr wrap="square" rtlCol="0">
            <a:spAutoFit/>
          </a:bodyPr>
          <a:lstStyle/>
          <a:p>
            <a:pPr marL="233363" indent="-233363">
              <a:spcAft>
                <a:spcPts val="1000"/>
              </a:spcAft>
              <a:buFont typeface="Arial" pitchFamily="34" charset="0"/>
              <a:buChar char="•"/>
            </a:pPr>
            <a:r>
              <a:rPr lang="en-US" sz="1600" b="1" dirty="0" smtClean="0">
                <a:solidFill>
                  <a:schemeClr val="accent2">
                    <a:lumMod val="75000"/>
                  </a:schemeClr>
                </a:solidFill>
                <a:latin typeface="Arial" pitchFamily="34" charset="0"/>
                <a:cs typeface="Arial" pitchFamily="34" charset="0"/>
              </a:rPr>
              <a:t>I believe good teaching is interactive and creative. Through creative lesson plans coupled with time tested learning strategies, students  are immersed in the learning process. Students are encouraged to explore and make personal connections to new materials; this increases retention and applicability. During my student teaching, I will gain valuable classroom experiences and focus on improving my planning and discipline skills. I will work closely with my mentor and other faculty to gain knowledge of new learning strategies and trade secrets…</a:t>
            </a:r>
          </a:p>
          <a:p>
            <a:pPr marL="233363" indent="-233363">
              <a:spcAft>
                <a:spcPts val="1000"/>
              </a:spcAft>
              <a:buFont typeface="Arial" pitchFamily="34" charset="0"/>
              <a:buChar char="•"/>
            </a:pPr>
            <a:r>
              <a:rPr lang="en-US" sz="1600" b="1" dirty="0" smtClean="0">
                <a:solidFill>
                  <a:schemeClr val="accent2">
                    <a:lumMod val="75000"/>
                  </a:schemeClr>
                </a:solidFill>
                <a:latin typeface="Arial" pitchFamily="34" charset="0"/>
                <a:cs typeface="Arial" pitchFamily="34" charset="0"/>
              </a:rPr>
              <a:t>A good teacher will foster a fun, challenging, nurturing, safe environment, which can accommodate the needs of every student, while maintaining class control and setting an atmosphere conducive to learning. I hope to achieve this and have the opportunity to apply what I learned in the teacher preparation program, while building my portfolio and to develop creative lesson plans in a setting overseen by an experienced teacher…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400"/>
            <a:ext cx="8686800" cy="769441"/>
          </a:xfrm>
          <a:prstGeom prst="rect">
            <a:avLst/>
          </a:prstGeom>
          <a:noFill/>
        </p:spPr>
        <p:txBody>
          <a:bodyPr wrap="square" rtlCol="0">
            <a:spAutoFit/>
          </a:bodyPr>
          <a:lstStyle/>
          <a:p>
            <a:r>
              <a:rPr lang="en-US" sz="2800" b="1" dirty="0" smtClean="0">
                <a:solidFill>
                  <a:schemeClr val="accent2">
                    <a:lumMod val="75000"/>
                  </a:schemeClr>
                </a:solidFill>
                <a:latin typeface="Times New Roman" pitchFamily="18" charset="0"/>
                <a:cs typeface="Times New Roman" pitchFamily="18" charset="0"/>
              </a:rPr>
              <a:t>PHILOSOPHY STATEMENT</a:t>
            </a:r>
          </a:p>
          <a:p>
            <a:r>
              <a:rPr lang="en-US" sz="1600" b="1" dirty="0" smtClean="0">
                <a:solidFill>
                  <a:schemeClr val="accent2">
                    <a:lumMod val="75000"/>
                  </a:schemeClr>
                </a:solidFill>
                <a:latin typeface="Times New Roman" pitchFamily="18" charset="0"/>
                <a:cs typeface="Times New Roman" pitchFamily="18" charset="0"/>
              </a:rPr>
              <a:t>EXAMPLES: MORE IDEAS FOR GETTING STARTED</a:t>
            </a:r>
            <a:endParaRPr lang="en-US" sz="1600" dirty="0" smtClean="0">
              <a:solidFill>
                <a:schemeClr val="accent2">
                  <a:lumMod val="75000"/>
                </a:schemeClr>
              </a:solidFill>
              <a:latin typeface="Times New Roman" pitchFamily="18" charset="0"/>
              <a:cs typeface="Times New Roman" pitchFamily="18" charset="0"/>
            </a:endParaRPr>
          </a:p>
        </p:txBody>
      </p:sp>
      <p:sp>
        <p:nvSpPr>
          <p:cNvPr id="6" name="TextBox 5"/>
          <p:cNvSpPr txBox="1"/>
          <p:nvPr/>
        </p:nvSpPr>
        <p:spPr>
          <a:xfrm>
            <a:off x="533400" y="1871593"/>
            <a:ext cx="8229600" cy="2929007"/>
          </a:xfrm>
          <a:prstGeom prst="rect">
            <a:avLst/>
          </a:prstGeom>
          <a:noFill/>
        </p:spPr>
        <p:txBody>
          <a:bodyPr wrap="square" rtlCol="0">
            <a:spAutoFit/>
          </a:bodyPr>
          <a:lstStyle/>
          <a:p>
            <a:pPr marL="233363" indent="-233363">
              <a:spcAft>
                <a:spcPts val="1000"/>
              </a:spcAft>
              <a:buFont typeface="Arial" pitchFamily="34" charset="0"/>
              <a:buChar char="•"/>
            </a:pPr>
            <a:r>
              <a:rPr lang="en-US" sz="1600" b="1" dirty="0" smtClean="0">
                <a:solidFill>
                  <a:schemeClr val="accent2">
                    <a:lumMod val="75000"/>
                  </a:schemeClr>
                </a:solidFill>
                <a:latin typeface="Arial" pitchFamily="34" charset="0"/>
                <a:cs typeface="Arial" pitchFamily="34" charset="0"/>
              </a:rPr>
              <a:t>A good teacher fosters students’ sense of curiosity and a deeper understanding of various subjects using numerous techniques and strategies that allow the students to learn at their own pace, especially based on each individual’s own learning style and abilities. As a student teacher, I hope to actively engage the students in the learning process, enhance each student’s  academic and social growth and development, and form meaningful interpersonal relationships with students, faculty, and parents. I aspire to become a dedicated, goal-driven, and knowledgeable professional educator…</a:t>
            </a:r>
          </a:p>
          <a:p>
            <a:pPr marL="233363" indent="-233363">
              <a:spcAft>
                <a:spcPts val="1000"/>
              </a:spcAft>
              <a:buFont typeface="Arial" pitchFamily="34" charset="0"/>
              <a:buChar char="•"/>
            </a:pPr>
            <a:r>
              <a:rPr lang="en-US" sz="1600" b="1" dirty="0" smtClean="0">
                <a:solidFill>
                  <a:schemeClr val="accent2">
                    <a:lumMod val="75000"/>
                  </a:schemeClr>
                </a:solidFill>
                <a:latin typeface="Arial" pitchFamily="34" charset="0"/>
                <a:cs typeface="Arial" pitchFamily="34" charset="0"/>
              </a:rPr>
              <a:t>In order to be a good teacher, I believe a person must be caring, intelligent and willing to learn from their mistakes. I hope my student teaching experience provides me with the opportunity to grow in these areas…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7F7F7F"/>
      </a:hlink>
      <a:folHlink>
        <a:srgbClr val="96A9A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3392</TotalTime>
  <Words>637</Words>
  <Application>Microsoft Office PowerPoint</Application>
  <PresentationFormat>On-screen Show (4:3)</PresentationFormat>
  <Paragraphs>54</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Constantia</vt:lpstr>
      <vt:lpstr>Times New Roman</vt:lpstr>
      <vt:lpstr>Wingdings 2</vt:lpstr>
      <vt:lpstr>Flow</vt:lpstr>
      <vt:lpstr>Guidelines for Prospective Student Teachers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lucasa</cp:lastModifiedBy>
  <cp:revision>269</cp:revision>
  <dcterms:created xsi:type="dcterms:W3CDTF">2013-01-21T18:30:37Z</dcterms:created>
  <dcterms:modified xsi:type="dcterms:W3CDTF">2018-01-18T16:03:23Z</dcterms:modified>
</cp:coreProperties>
</file>