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7" r:id="rId2"/>
    <p:sldId id="258" r:id="rId3"/>
    <p:sldId id="259" r:id="rId4"/>
    <p:sldId id="261" r:id="rId5"/>
    <p:sldId id="262" r:id="rId6"/>
    <p:sldId id="263" r:id="rId7"/>
    <p:sldId id="264" r:id="rId8"/>
    <p:sldId id="265" r:id="rId9"/>
    <p:sldId id="266" r:id="rId10"/>
    <p:sldId id="268" r:id="rId11"/>
    <p:sldId id="277" r:id="rId12"/>
    <p:sldId id="269" r:id="rId13"/>
    <p:sldId id="270" r:id="rId14"/>
    <p:sldId id="267" r:id="rId15"/>
    <p:sldId id="276" r:id="rId16"/>
    <p:sldId id="271" r:id="rId17"/>
    <p:sldId id="272" r:id="rId18"/>
    <p:sldId id="273" r:id="rId19"/>
    <p:sldId id="274" r:id="rId20"/>
    <p:sldId id="275" r:id="rId21"/>
  </p:sldIdLst>
  <p:sldSz cx="12192000" cy="6858000"/>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197" autoAdjust="0"/>
    <p:restoredTop sz="90598" autoAdjust="0"/>
  </p:normalViewPr>
  <p:slideViewPr>
    <p:cSldViewPr snapToGrid="0">
      <p:cViewPr varScale="1">
        <p:scale>
          <a:sx n="106" d="100"/>
          <a:sy n="106" d="100"/>
        </p:scale>
        <p:origin x="52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6434"/>
          </a:xfrm>
          <a:prstGeom prst="rect">
            <a:avLst/>
          </a:prstGeom>
        </p:spPr>
        <p:txBody>
          <a:bodyPr vert="horz" lIns="92446" tIns="46223" rIns="92446" bIns="46223" rtlCol="0"/>
          <a:lstStyle>
            <a:lvl1pPr algn="r">
              <a:defRPr sz="1200"/>
            </a:lvl1pPr>
          </a:lstStyle>
          <a:p>
            <a:fld id="{B5D9B678-C7C3-4F86-B762-A00A37332C60}" type="datetimeFigureOut">
              <a:rPr lang="en-US" smtClean="0"/>
              <a:t>2/13/2019</a:t>
            </a:fld>
            <a:endParaRPr lang="en-US"/>
          </a:p>
        </p:txBody>
      </p:sp>
      <p:sp>
        <p:nvSpPr>
          <p:cNvPr id="4" name="Slide Image Placeholder 3"/>
          <p:cNvSpPr>
            <a:spLocks noGrp="1" noRot="1" noChangeAspect="1"/>
          </p:cNvSpPr>
          <p:nvPr>
            <p:ph type="sldImg" idx="2"/>
          </p:nvPr>
        </p:nvSpPr>
        <p:spPr>
          <a:xfrm>
            <a:off x="654050" y="1162050"/>
            <a:ext cx="5575300" cy="313690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73892"/>
            <a:ext cx="5505450" cy="3660458"/>
          </a:xfrm>
          <a:prstGeom prst="rect">
            <a:avLst/>
          </a:prstGeom>
        </p:spPr>
        <p:txBody>
          <a:bodyPr vert="horz" lIns="92446" tIns="46223" rIns="92446" bIns="46223"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6433"/>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6433"/>
          </a:xfrm>
          <a:prstGeom prst="rect">
            <a:avLst/>
          </a:prstGeom>
        </p:spPr>
        <p:txBody>
          <a:bodyPr vert="horz" lIns="92446" tIns="46223" rIns="92446" bIns="46223" rtlCol="0" anchor="b"/>
          <a:lstStyle>
            <a:lvl1pPr algn="r">
              <a:defRPr sz="1200"/>
            </a:lvl1pPr>
          </a:lstStyle>
          <a:p>
            <a:fld id="{C2891E6D-1290-4CC8-855E-24D31AF3B5BF}" type="slidenum">
              <a:rPr lang="en-US" smtClean="0"/>
              <a:t>‹#›</a:t>
            </a:fld>
            <a:endParaRPr lang="en-US"/>
          </a:p>
        </p:txBody>
      </p:sp>
    </p:spTree>
    <p:extLst>
      <p:ext uri="{BB962C8B-B14F-4D97-AF65-F5344CB8AC3E}">
        <p14:creationId xmlns:p14="http://schemas.microsoft.com/office/powerpoint/2010/main" val="5521013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891E6D-1290-4CC8-855E-24D31AF3B5BF}" type="slidenum">
              <a:rPr lang="en-US" smtClean="0"/>
              <a:t>5</a:t>
            </a:fld>
            <a:endParaRPr lang="en-US"/>
          </a:p>
        </p:txBody>
      </p:sp>
    </p:spTree>
    <p:extLst>
      <p:ext uri="{BB962C8B-B14F-4D97-AF65-F5344CB8AC3E}">
        <p14:creationId xmlns:p14="http://schemas.microsoft.com/office/powerpoint/2010/main" val="4261253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891E6D-1290-4CC8-855E-24D31AF3B5BF}" type="slidenum">
              <a:rPr lang="en-US" smtClean="0"/>
              <a:t>17</a:t>
            </a:fld>
            <a:endParaRPr lang="en-US"/>
          </a:p>
        </p:txBody>
      </p:sp>
    </p:spTree>
    <p:extLst>
      <p:ext uri="{BB962C8B-B14F-4D97-AF65-F5344CB8AC3E}">
        <p14:creationId xmlns:p14="http://schemas.microsoft.com/office/powerpoint/2010/main" val="11679688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a:xfrm>
            <a:off x="0" y="3339090"/>
            <a:ext cx="12192000" cy="35189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dirty="0">
              <a:solidFill>
                <a:schemeClr val="bg1"/>
              </a:solidFill>
            </a:endParaRPr>
          </a:p>
        </p:txBody>
      </p:sp>
      <p:sp>
        <p:nvSpPr>
          <p:cNvPr id="2" name="Title 1"/>
          <p:cNvSpPr>
            <a:spLocks noGrp="1"/>
          </p:cNvSpPr>
          <p:nvPr>
            <p:ph type="ctrTitle"/>
          </p:nvPr>
        </p:nvSpPr>
        <p:spPr>
          <a:xfrm>
            <a:off x="2918692" y="3376042"/>
            <a:ext cx="9144000" cy="1773246"/>
          </a:xfrm>
        </p:spPr>
        <p:txBody>
          <a:bodyPr anchor="t"/>
          <a:lstStyle>
            <a:lvl1pPr algn="l">
              <a:defRPr sz="6000">
                <a:solidFill>
                  <a:schemeClr val="bg1"/>
                </a:solidFill>
              </a:defRPr>
            </a:lvl1pPr>
          </a:lstStyle>
          <a:p>
            <a:r>
              <a:rPr lang="en-US" dirty="0" smtClean="0"/>
              <a:t>Click to edit Master title style</a:t>
            </a:r>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918692" y="1136073"/>
            <a:ext cx="5966393" cy="1644072"/>
          </a:xfrm>
          <a:prstGeom prst="rect">
            <a:avLst/>
          </a:prstGeom>
        </p:spPr>
      </p:pic>
    </p:spTree>
    <p:extLst>
      <p:ext uri="{BB962C8B-B14F-4D97-AF65-F5344CB8AC3E}">
        <p14:creationId xmlns:p14="http://schemas.microsoft.com/office/powerpoint/2010/main" val="2158272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userDrawn="1"/>
        </p:nvSpPr>
        <p:spPr>
          <a:xfrm>
            <a:off x="0" y="14288"/>
            <a:ext cx="12192000" cy="1676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solidFill>
                  <a:schemeClr val="tx1"/>
                </a:solidFill>
              </a:defRPr>
            </a:lvl1pPr>
          </a:lstStyle>
          <a:p>
            <a:fld id="{E4032991-4D52-451D-B957-B6CB88732FC4}" type="datetime1">
              <a:rPr lang="en-US" smtClean="0"/>
              <a:t>2/13/2019</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F989DF98-4191-40D4-91C6-A9D259D5BF31}" type="slidenum">
              <a:rPr lang="en-US" smtClean="0"/>
              <a:pPr/>
              <a:t>‹#›</a:t>
            </a:fld>
            <a:endParaRPr lang="en-US"/>
          </a:p>
        </p:txBody>
      </p:sp>
    </p:spTree>
    <p:extLst>
      <p:ext uri="{BB962C8B-B14F-4D97-AF65-F5344CB8AC3E}">
        <p14:creationId xmlns:p14="http://schemas.microsoft.com/office/powerpoint/2010/main" val="210851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p:nvPr userDrawn="1"/>
        </p:nvSpPr>
        <p:spPr>
          <a:xfrm>
            <a:off x="0" y="1709738"/>
            <a:ext cx="12192000" cy="51482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p:cNvSpPr>
            <a:spLocks noGrp="1"/>
          </p:cNvSpPr>
          <p:nvPr>
            <p:ph type="title"/>
          </p:nvPr>
        </p:nvSpPr>
        <p:spPr>
          <a:xfrm>
            <a:off x="831850" y="1709738"/>
            <a:ext cx="10515600" cy="2852737"/>
          </a:xfrm>
        </p:spPr>
        <p:txBody>
          <a:bodyPr anchor="b"/>
          <a:lstStyle>
            <a:lvl1pPr>
              <a:defRPr sz="6000">
                <a:solidFill>
                  <a:schemeClr val="bg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404FD9C-0885-4558-9D1B-C0F6E241832F}" type="datetime1">
              <a:rPr lang="en-US" smtClean="0"/>
              <a:t>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89DF98-4191-40D4-91C6-A9D259D5BF31}" type="slidenum">
              <a:rPr lang="en-US" smtClean="0"/>
              <a:t>‹#›</a:t>
            </a:fld>
            <a:endParaRPr lang="en-US"/>
          </a:p>
        </p:txBody>
      </p:sp>
    </p:spTree>
    <p:extLst>
      <p:ext uri="{BB962C8B-B14F-4D97-AF65-F5344CB8AC3E}">
        <p14:creationId xmlns:p14="http://schemas.microsoft.com/office/powerpoint/2010/main" val="27072286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userDrawn="1"/>
        </p:nvSpPr>
        <p:spPr>
          <a:xfrm>
            <a:off x="0" y="14288"/>
            <a:ext cx="12192000" cy="1676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p:cNvSpPr>
            <a:spLocks noGrp="1"/>
          </p:cNvSpPr>
          <p:nvPr>
            <p:ph type="title"/>
          </p:nvPr>
        </p:nvSpPr>
        <p:spPr/>
        <p:txBody>
          <a:bodyPr/>
          <a:lstStyle>
            <a:lvl1pPr>
              <a:defRPr>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AD95ED-EA83-432A-AB58-D400E2340B93}" type="datetime1">
              <a:rPr lang="en-US" smtClean="0"/>
              <a:t>2/13/2019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89DF98-4191-40D4-91C6-A9D259D5BF31}" type="slidenum">
              <a:rPr lang="en-US" smtClean="0"/>
              <a:t>‹#›</a:t>
            </a:fld>
            <a:endParaRPr lang="en-US"/>
          </a:p>
        </p:txBody>
      </p:sp>
    </p:spTree>
    <p:extLst>
      <p:ext uri="{BB962C8B-B14F-4D97-AF65-F5344CB8AC3E}">
        <p14:creationId xmlns:p14="http://schemas.microsoft.com/office/powerpoint/2010/main" val="1719568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userDrawn="1"/>
        </p:nvSpPr>
        <p:spPr>
          <a:xfrm>
            <a:off x="0" y="14288"/>
            <a:ext cx="12192000" cy="1676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p:cNvSpPr>
            <a:spLocks noGrp="1"/>
          </p:cNvSpPr>
          <p:nvPr>
            <p:ph type="title"/>
          </p:nvPr>
        </p:nvSpPr>
        <p:spPr>
          <a:xfrm>
            <a:off x="839788" y="365125"/>
            <a:ext cx="10515600" cy="1325563"/>
          </a:xfrm>
        </p:spPr>
        <p:txBody>
          <a:bodyPr/>
          <a:lstStyle>
            <a:lvl1pPr>
              <a:defRPr>
                <a:solidFill>
                  <a:schemeClr val="bg1"/>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E33EC16-8E40-4AB7-B0CF-065FAEAE3850}" type="datetime1">
              <a:rPr lang="en-US" smtClean="0"/>
              <a:t>2/13/2019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89DF98-4191-40D4-91C6-A9D259D5BF31}" type="slidenum">
              <a:rPr lang="en-US" smtClean="0"/>
              <a:t>‹#›</a:t>
            </a:fld>
            <a:endParaRPr lang="en-US"/>
          </a:p>
        </p:txBody>
      </p:sp>
    </p:spTree>
    <p:extLst>
      <p:ext uri="{BB962C8B-B14F-4D97-AF65-F5344CB8AC3E}">
        <p14:creationId xmlns:p14="http://schemas.microsoft.com/office/powerpoint/2010/main" val="495598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userDrawn="1"/>
        </p:nvSpPr>
        <p:spPr>
          <a:xfrm>
            <a:off x="0" y="14288"/>
            <a:ext cx="12192000" cy="1676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2AE976F-4E44-49A5-9CE7-E5E227136EE9}" type="datetime1">
              <a:rPr lang="en-US" smtClean="0"/>
              <a:t>2/13/2019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89DF98-4191-40D4-91C6-A9D259D5BF31}" type="slidenum">
              <a:rPr lang="en-US" smtClean="0"/>
              <a:t>‹#›</a:t>
            </a:fld>
            <a:endParaRPr lang="en-US"/>
          </a:p>
        </p:txBody>
      </p:sp>
    </p:spTree>
    <p:extLst>
      <p:ext uri="{BB962C8B-B14F-4D97-AF65-F5344CB8AC3E}">
        <p14:creationId xmlns:p14="http://schemas.microsoft.com/office/powerpoint/2010/main" val="67004716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solidFill>
              </a:defRPr>
            </a:lvl1pPr>
          </a:lstStyle>
          <a:p>
            <a:fld id="{5AEFC558-5180-486F-B68E-BD8C0EC68A49}" type="datetime1">
              <a:rPr lang="en-US" smtClean="0"/>
              <a:t>2/13/2019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solidFill>
              </a:defRPr>
            </a:lvl1pPr>
          </a:lstStyle>
          <a:p>
            <a:fld id="{F989DF98-4191-40D4-91C6-A9D259D5BF31}" type="slidenum">
              <a:rPr lang="en-US" smtClean="0"/>
              <a:pPr/>
              <a:t>‹#›</a:t>
            </a:fld>
            <a:endParaRPr lang="en-US"/>
          </a:p>
        </p:txBody>
      </p:sp>
    </p:spTree>
    <p:extLst>
      <p:ext uri="{BB962C8B-B14F-4D97-AF65-F5344CB8AC3E}">
        <p14:creationId xmlns:p14="http://schemas.microsoft.com/office/powerpoint/2010/main" val="6182489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Axiom Budget Planning File User Guide</a:t>
            </a:r>
            <a:endParaRPr lang="en-US" dirty="0"/>
          </a:p>
        </p:txBody>
      </p:sp>
      <p:sp>
        <p:nvSpPr>
          <p:cNvPr id="3" name="TextBox 2"/>
          <p:cNvSpPr txBox="1"/>
          <p:nvPr/>
        </p:nvSpPr>
        <p:spPr>
          <a:xfrm>
            <a:off x="2918692" y="5181605"/>
            <a:ext cx="9144000" cy="707886"/>
          </a:xfrm>
          <a:prstGeom prst="rect">
            <a:avLst/>
          </a:prstGeom>
          <a:noFill/>
        </p:spPr>
        <p:txBody>
          <a:bodyPr wrap="square" rtlCol="0">
            <a:spAutoFit/>
          </a:bodyPr>
          <a:lstStyle/>
          <a:p>
            <a:r>
              <a:rPr lang="en-US" sz="4000" i="1" dirty="0" smtClean="0">
                <a:solidFill>
                  <a:schemeClr val="bg1"/>
                </a:solidFill>
              </a:rPr>
              <a:t>Department of Financial Planning &amp; Budget</a:t>
            </a:r>
            <a:endParaRPr lang="en-US" sz="3600" i="1" dirty="0">
              <a:solidFill>
                <a:schemeClr val="bg1"/>
              </a:solidFill>
            </a:endParaRPr>
          </a:p>
        </p:txBody>
      </p:sp>
      <p:sp>
        <p:nvSpPr>
          <p:cNvPr id="4" name="TextBox 3"/>
          <p:cNvSpPr txBox="1"/>
          <p:nvPr/>
        </p:nvSpPr>
        <p:spPr>
          <a:xfrm>
            <a:off x="2918692" y="5921808"/>
            <a:ext cx="2821709" cy="523220"/>
          </a:xfrm>
          <a:prstGeom prst="rect">
            <a:avLst/>
          </a:prstGeom>
          <a:noFill/>
        </p:spPr>
        <p:txBody>
          <a:bodyPr wrap="square" rtlCol="0">
            <a:spAutoFit/>
          </a:bodyPr>
          <a:lstStyle/>
          <a:p>
            <a:r>
              <a:rPr lang="en-US" sz="2800" i="1" dirty="0" smtClean="0">
                <a:solidFill>
                  <a:schemeClr val="bg1"/>
                </a:solidFill>
              </a:rPr>
              <a:t>January 2019</a:t>
            </a:r>
            <a:endParaRPr lang="en-US" sz="2400" i="1" dirty="0">
              <a:solidFill>
                <a:schemeClr val="bg1"/>
              </a:solidFill>
            </a:endParaRPr>
          </a:p>
        </p:txBody>
      </p:sp>
    </p:spTree>
    <p:extLst>
      <p:ext uri="{BB962C8B-B14F-4D97-AF65-F5344CB8AC3E}">
        <p14:creationId xmlns:p14="http://schemas.microsoft.com/office/powerpoint/2010/main" val="40811697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Reallocating Budget to Another Organization</a:t>
            </a:r>
            <a:endParaRPr lang="en-US" dirty="0"/>
          </a:p>
        </p:txBody>
      </p:sp>
      <p:sp>
        <p:nvSpPr>
          <p:cNvPr id="3" name="Content Placeholder 2"/>
          <p:cNvSpPr>
            <a:spLocks noGrp="1"/>
          </p:cNvSpPr>
          <p:nvPr>
            <p:ph idx="1"/>
          </p:nvPr>
        </p:nvSpPr>
        <p:spPr/>
        <p:txBody>
          <a:bodyPr>
            <a:normAutofit/>
          </a:bodyPr>
          <a:lstStyle/>
          <a:p>
            <a:r>
              <a:rPr lang="en-US" sz="3200" dirty="0" smtClean="0"/>
              <a:t>To reallocate funds from one organization code to another, a comment is required for the funds to be reallocated to the correct organization.</a:t>
            </a:r>
          </a:p>
          <a:p>
            <a:endParaRPr lang="en-US" sz="3200" dirty="0"/>
          </a:p>
        </p:txBody>
      </p:sp>
      <p:sp>
        <p:nvSpPr>
          <p:cNvPr id="4" name="Date Placeholder 3"/>
          <p:cNvSpPr>
            <a:spLocks noGrp="1"/>
          </p:cNvSpPr>
          <p:nvPr>
            <p:ph type="dt" sz="half" idx="10"/>
          </p:nvPr>
        </p:nvSpPr>
        <p:spPr/>
        <p:txBody>
          <a:bodyPr/>
          <a:lstStyle/>
          <a:p>
            <a:fld id="{E4032991-4D52-451D-B957-B6CB88732FC4}" type="datetime1">
              <a:rPr lang="en-US" smtClean="0"/>
              <a:t>2/13/2019</a:t>
            </a:fld>
            <a:endParaRPr lang="en-US"/>
          </a:p>
        </p:txBody>
      </p:sp>
      <p:sp>
        <p:nvSpPr>
          <p:cNvPr id="5" name="Slide Number Placeholder 4"/>
          <p:cNvSpPr>
            <a:spLocks noGrp="1"/>
          </p:cNvSpPr>
          <p:nvPr>
            <p:ph type="sldNum" sz="quarter" idx="12"/>
          </p:nvPr>
        </p:nvSpPr>
        <p:spPr/>
        <p:txBody>
          <a:bodyPr/>
          <a:lstStyle/>
          <a:p>
            <a:fld id="{F989DF98-4191-40D4-91C6-A9D259D5BF31}" type="slidenum">
              <a:rPr lang="en-US" smtClean="0"/>
              <a:pPr/>
              <a:t>10</a:t>
            </a:fld>
            <a:endParaRPr lang="en-US"/>
          </a:p>
        </p:txBody>
      </p:sp>
      <p:pic>
        <p:nvPicPr>
          <p:cNvPr id="7" name="Picture 6"/>
          <p:cNvPicPr>
            <a:picLocks noChangeAspect="1"/>
          </p:cNvPicPr>
          <p:nvPr/>
        </p:nvPicPr>
        <p:blipFill>
          <a:blip r:embed="rId2"/>
          <a:stretch>
            <a:fillRect/>
          </a:stretch>
        </p:blipFill>
        <p:spPr>
          <a:xfrm>
            <a:off x="2018711" y="3250883"/>
            <a:ext cx="6895294" cy="2926080"/>
          </a:xfrm>
          <a:prstGeom prst="rect">
            <a:avLst/>
          </a:prstGeom>
        </p:spPr>
      </p:pic>
      <p:sp>
        <p:nvSpPr>
          <p:cNvPr id="8" name="Rectangle 7"/>
          <p:cNvSpPr/>
          <p:nvPr/>
        </p:nvSpPr>
        <p:spPr>
          <a:xfrm>
            <a:off x="2161309" y="4627418"/>
            <a:ext cx="4581236" cy="120073"/>
          </a:xfrm>
          <a:prstGeom prst="rect">
            <a:avLst/>
          </a:prstGeom>
          <a:ln>
            <a:solidFill>
              <a:schemeClr val="bg1"/>
            </a:solid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450943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Adding Account Code to Reallocate Funds</a:t>
            </a:r>
            <a:endParaRPr lang="en-US" dirty="0"/>
          </a:p>
        </p:txBody>
      </p:sp>
      <p:sp>
        <p:nvSpPr>
          <p:cNvPr id="3" name="Content Placeholder 2"/>
          <p:cNvSpPr>
            <a:spLocks noGrp="1"/>
          </p:cNvSpPr>
          <p:nvPr>
            <p:ph idx="1"/>
          </p:nvPr>
        </p:nvSpPr>
        <p:spPr/>
        <p:txBody>
          <a:bodyPr/>
          <a:lstStyle/>
          <a:p>
            <a:r>
              <a:rPr lang="en-US" dirty="0" smtClean="0"/>
              <a:t>Looking for an account code but don’t see it? You can add it here to your organization by clicking </a:t>
            </a:r>
            <a:r>
              <a:rPr lang="en-US" b="1" dirty="0" smtClean="0">
                <a:solidFill>
                  <a:schemeClr val="tx2">
                    <a:lumMod val="60000"/>
                    <a:lumOff val="40000"/>
                  </a:schemeClr>
                </a:solidFill>
              </a:rPr>
              <a:t>Add New Acct to </a:t>
            </a:r>
            <a:r>
              <a:rPr lang="en-US" dirty="0" smtClean="0"/>
              <a:t>and select from drop down.</a:t>
            </a:r>
            <a:endParaRPr lang="en-US" b="1" dirty="0" smtClean="0">
              <a:solidFill>
                <a:schemeClr val="tx2">
                  <a:lumMod val="60000"/>
                  <a:lumOff val="40000"/>
                </a:schemeClr>
              </a:solidFill>
            </a:endParaRPr>
          </a:p>
          <a:p>
            <a:endParaRPr lang="en-US" dirty="0"/>
          </a:p>
        </p:txBody>
      </p:sp>
      <p:sp>
        <p:nvSpPr>
          <p:cNvPr id="4" name="Date Placeholder 3"/>
          <p:cNvSpPr>
            <a:spLocks noGrp="1"/>
          </p:cNvSpPr>
          <p:nvPr>
            <p:ph type="dt" sz="half" idx="10"/>
          </p:nvPr>
        </p:nvSpPr>
        <p:spPr/>
        <p:txBody>
          <a:bodyPr/>
          <a:lstStyle/>
          <a:p>
            <a:fld id="{E4032991-4D52-451D-B957-B6CB88732FC4}" type="datetime1">
              <a:rPr lang="en-US" smtClean="0"/>
              <a:t>2/13/2019</a:t>
            </a:fld>
            <a:endParaRPr lang="en-US"/>
          </a:p>
        </p:txBody>
      </p:sp>
      <p:sp>
        <p:nvSpPr>
          <p:cNvPr id="5" name="Slide Number Placeholder 4"/>
          <p:cNvSpPr>
            <a:spLocks noGrp="1"/>
          </p:cNvSpPr>
          <p:nvPr>
            <p:ph type="sldNum" sz="quarter" idx="12"/>
          </p:nvPr>
        </p:nvSpPr>
        <p:spPr/>
        <p:txBody>
          <a:bodyPr/>
          <a:lstStyle/>
          <a:p>
            <a:fld id="{F989DF98-4191-40D4-91C6-A9D259D5BF31}" type="slidenum">
              <a:rPr lang="en-US" smtClean="0"/>
              <a:pPr/>
              <a:t>11</a:t>
            </a:fld>
            <a:endParaRPr lang="en-US"/>
          </a:p>
        </p:txBody>
      </p:sp>
      <p:pic>
        <p:nvPicPr>
          <p:cNvPr id="6" name="Picture 5"/>
          <p:cNvPicPr>
            <a:picLocks noChangeAspect="1"/>
          </p:cNvPicPr>
          <p:nvPr/>
        </p:nvPicPr>
        <p:blipFill>
          <a:blip r:embed="rId2"/>
          <a:stretch>
            <a:fillRect/>
          </a:stretch>
        </p:blipFill>
        <p:spPr>
          <a:xfrm>
            <a:off x="1030261" y="3121140"/>
            <a:ext cx="4254010" cy="2286000"/>
          </a:xfrm>
          <a:prstGeom prst="rect">
            <a:avLst/>
          </a:prstGeom>
        </p:spPr>
      </p:pic>
      <p:pic>
        <p:nvPicPr>
          <p:cNvPr id="7" name="Picture 6"/>
          <p:cNvPicPr>
            <a:picLocks noChangeAspect="1"/>
          </p:cNvPicPr>
          <p:nvPr/>
        </p:nvPicPr>
        <p:blipFill>
          <a:blip r:embed="rId3"/>
          <a:stretch>
            <a:fillRect/>
          </a:stretch>
        </p:blipFill>
        <p:spPr>
          <a:xfrm>
            <a:off x="5817205" y="3121140"/>
            <a:ext cx="4164995" cy="2651760"/>
          </a:xfrm>
          <a:prstGeom prst="rect">
            <a:avLst/>
          </a:prstGeom>
        </p:spPr>
      </p:pic>
      <p:sp>
        <p:nvSpPr>
          <p:cNvPr id="8" name="Rectangle 7"/>
          <p:cNvSpPr/>
          <p:nvPr/>
        </p:nvSpPr>
        <p:spPr>
          <a:xfrm>
            <a:off x="1145309" y="4673600"/>
            <a:ext cx="3879273" cy="120073"/>
          </a:xfrm>
          <a:prstGeom prst="rect">
            <a:avLst/>
          </a:prstGeom>
          <a:ln>
            <a:solidFill>
              <a:schemeClr val="bg1"/>
            </a:solid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057900" y="3200400"/>
            <a:ext cx="2848708" cy="202223"/>
          </a:xfrm>
          <a:prstGeom prst="rect">
            <a:avLst/>
          </a:prstGeom>
          <a:ln>
            <a:solidFill>
              <a:schemeClr val="bg1"/>
            </a:solid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755522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Reallocating Approved Budget Increases</a:t>
            </a:r>
          </a:p>
        </p:txBody>
      </p:sp>
      <p:sp>
        <p:nvSpPr>
          <p:cNvPr id="3" name="Content Placeholder 2"/>
          <p:cNvSpPr>
            <a:spLocks noGrp="1"/>
          </p:cNvSpPr>
          <p:nvPr>
            <p:ph idx="1"/>
          </p:nvPr>
        </p:nvSpPr>
        <p:spPr/>
        <p:txBody>
          <a:bodyPr>
            <a:normAutofit/>
          </a:bodyPr>
          <a:lstStyle/>
          <a:p>
            <a:r>
              <a:rPr lang="en-US" dirty="0" smtClean="0"/>
              <a:t>Any approved Strategic or Contractual increases will be incorporated into the Base Budget 2020. It is important to note that these funds MUST be reallocated</a:t>
            </a:r>
            <a:r>
              <a:rPr lang="en-US" dirty="0"/>
              <a:t> </a:t>
            </a:r>
            <a:r>
              <a:rPr lang="en-US" dirty="0" smtClean="0"/>
              <a:t>as the account codes are place holders only.</a:t>
            </a:r>
          </a:p>
          <a:p>
            <a:endParaRPr lang="en-US" sz="3200" dirty="0"/>
          </a:p>
        </p:txBody>
      </p:sp>
      <p:sp>
        <p:nvSpPr>
          <p:cNvPr id="4" name="Date Placeholder 3"/>
          <p:cNvSpPr>
            <a:spLocks noGrp="1"/>
          </p:cNvSpPr>
          <p:nvPr>
            <p:ph type="dt" sz="half" idx="10"/>
          </p:nvPr>
        </p:nvSpPr>
        <p:spPr/>
        <p:txBody>
          <a:bodyPr/>
          <a:lstStyle/>
          <a:p>
            <a:fld id="{E4032991-4D52-451D-B957-B6CB88732FC4}" type="datetime1">
              <a:rPr lang="en-US" smtClean="0"/>
              <a:t>2/13/2019</a:t>
            </a:fld>
            <a:endParaRPr lang="en-US" dirty="0"/>
          </a:p>
        </p:txBody>
      </p:sp>
      <p:sp>
        <p:nvSpPr>
          <p:cNvPr id="5" name="Slide Number Placeholder 4"/>
          <p:cNvSpPr>
            <a:spLocks noGrp="1"/>
          </p:cNvSpPr>
          <p:nvPr>
            <p:ph type="sldNum" sz="quarter" idx="12"/>
          </p:nvPr>
        </p:nvSpPr>
        <p:spPr/>
        <p:txBody>
          <a:bodyPr/>
          <a:lstStyle/>
          <a:p>
            <a:fld id="{F989DF98-4191-40D4-91C6-A9D259D5BF31}" type="slidenum">
              <a:rPr lang="en-US" smtClean="0"/>
              <a:pPr/>
              <a:t>12</a:t>
            </a:fld>
            <a:endParaRPr lang="en-US"/>
          </a:p>
        </p:txBody>
      </p:sp>
      <p:pic>
        <p:nvPicPr>
          <p:cNvPr id="7" name="Picture 6"/>
          <p:cNvPicPr>
            <a:picLocks noChangeAspect="1"/>
          </p:cNvPicPr>
          <p:nvPr/>
        </p:nvPicPr>
        <p:blipFill>
          <a:blip r:embed="rId2"/>
          <a:stretch>
            <a:fillRect/>
          </a:stretch>
        </p:blipFill>
        <p:spPr>
          <a:xfrm>
            <a:off x="1820783" y="3068003"/>
            <a:ext cx="6789817" cy="3108960"/>
          </a:xfrm>
          <a:prstGeom prst="rect">
            <a:avLst/>
          </a:prstGeom>
        </p:spPr>
      </p:pic>
      <p:sp>
        <p:nvSpPr>
          <p:cNvPr id="6" name="Rectangle 5"/>
          <p:cNvSpPr/>
          <p:nvPr/>
        </p:nvSpPr>
        <p:spPr>
          <a:xfrm>
            <a:off x="1995055" y="5061527"/>
            <a:ext cx="6622472" cy="166255"/>
          </a:xfrm>
          <a:prstGeom prst="rect">
            <a:avLst/>
          </a:prstGeom>
          <a:ln>
            <a:solidFill>
              <a:schemeClr val="bg1"/>
            </a:solid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323558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Submitting Reallocations</a:t>
            </a:r>
            <a:endParaRPr lang="en-US" dirty="0"/>
          </a:p>
        </p:txBody>
      </p:sp>
      <p:sp>
        <p:nvSpPr>
          <p:cNvPr id="3" name="Content Placeholder 2"/>
          <p:cNvSpPr>
            <a:spLocks noGrp="1"/>
          </p:cNvSpPr>
          <p:nvPr>
            <p:ph idx="1"/>
          </p:nvPr>
        </p:nvSpPr>
        <p:spPr/>
        <p:txBody>
          <a:bodyPr/>
          <a:lstStyle/>
          <a:p>
            <a:r>
              <a:rPr lang="en-US" dirty="0" smtClean="0"/>
              <a:t>Print using the ellipsis    on the upper right corner. View access only is available until the budget cycle is closed.</a:t>
            </a:r>
          </a:p>
          <a:p>
            <a:endParaRPr lang="en-US" dirty="0"/>
          </a:p>
        </p:txBody>
      </p:sp>
      <p:sp>
        <p:nvSpPr>
          <p:cNvPr id="4" name="Date Placeholder 3"/>
          <p:cNvSpPr>
            <a:spLocks noGrp="1"/>
          </p:cNvSpPr>
          <p:nvPr>
            <p:ph type="dt" sz="half" idx="10"/>
          </p:nvPr>
        </p:nvSpPr>
        <p:spPr/>
        <p:txBody>
          <a:bodyPr/>
          <a:lstStyle/>
          <a:p>
            <a:fld id="{E4032991-4D52-451D-B957-B6CB88732FC4}" type="datetime1">
              <a:rPr lang="en-US" smtClean="0"/>
              <a:t>2/13/2019</a:t>
            </a:fld>
            <a:endParaRPr lang="en-US"/>
          </a:p>
        </p:txBody>
      </p:sp>
      <p:sp>
        <p:nvSpPr>
          <p:cNvPr id="5" name="Slide Number Placeholder 4"/>
          <p:cNvSpPr>
            <a:spLocks noGrp="1"/>
          </p:cNvSpPr>
          <p:nvPr>
            <p:ph type="sldNum" sz="quarter" idx="12"/>
          </p:nvPr>
        </p:nvSpPr>
        <p:spPr/>
        <p:txBody>
          <a:bodyPr/>
          <a:lstStyle/>
          <a:p>
            <a:fld id="{F989DF98-4191-40D4-91C6-A9D259D5BF31}" type="slidenum">
              <a:rPr lang="en-US" smtClean="0"/>
              <a:pPr/>
              <a:t>13</a:t>
            </a:fld>
            <a:endParaRPr lang="en-US"/>
          </a:p>
        </p:txBody>
      </p:sp>
      <p:pic>
        <p:nvPicPr>
          <p:cNvPr id="6" name="Picture 5"/>
          <p:cNvPicPr>
            <a:picLocks noChangeAspect="1"/>
          </p:cNvPicPr>
          <p:nvPr/>
        </p:nvPicPr>
        <p:blipFill>
          <a:blip r:embed="rId2"/>
          <a:stretch>
            <a:fillRect/>
          </a:stretch>
        </p:blipFill>
        <p:spPr>
          <a:xfrm>
            <a:off x="2209801" y="2683397"/>
            <a:ext cx="6574371" cy="3474720"/>
          </a:xfrm>
          <a:prstGeom prst="rect">
            <a:avLst/>
          </a:prstGeom>
        </p:spPr>
      </p:pic>
      <p:pic>
        <p:nvPicPr>
          <p:cNvPr id="7" name="Picture 6"/>
          <p:cNvPicPr>
            <a:picLocks noChangeAspect="1"/>
          </p:cNvPicPr>
          <p:nvPr/>
        </p:nvPicPr>
        <p:blipFill>
          <a:blip r:embed="rId3"/>
          <a:stretch>
            <a:fillRect/>
          </a:stretch>
        </p:blipFill>
        <p:spPr>
          <a:xfrm>
            <a:off x="4244089" y="1967930"/>
            <a:ext cx="180975" cy="209550"/>
          </a:xfrm>
          <a:prstGeom prst="rect">
            <a:avLst/>
          </a:prstGeom>
        </p:spPr>
      </p:pic>
      <p:sp>
        <p:nvSpPr>
          <p:cNvPr id="8" name="Rectangle 7"/>
          <p:cNvSpPr/>
          <p:nvPr/>
        </p:nvSpPr>
        <p:spPr>
          <a:xfrm>
            <a:off x="4128655" y="4064000"/>
            <a:ext cx="3860800" cy="83127"/>
          </a:xfrm>
          <a:prstGeom prst="rect">
            <a:avLst/>
          </a:prstGeom>
          <a:ln>
            <a:solidFill>
              <a:schemeClr val="bg1"/>
            </a:solid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816472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9800" y="365125"/>
            <a:ext cx="10515600" cy="1325563"/>
          </a:xfrm>
        </p:spPr>
        <p:txBody>
          <a:bodyPr/>
          <a:lstStyle/>
          <a:p>
            <a:r>
              <a:rPr lang="en-US" dirty="0" smtClean="0"/>
              <a:t>Submitting the Budget Planning File</a:t>
            </a:r>
            <a:endParaRPr lang="en-US" dirty="0"/>
          </a:p>
        </p:txBody>
      </p:sp>
      <p:sp>
        <p:nvSpPr>
          <p:cNvPr id="4" name="Date Placeholder 3"/>
          <p:cNvSpPr>
            <a:spLocks noGrp="1"/>
          </p:cNvSpPr>
          <p:nvPr>
            <p:ph type="dt" sz="half" idx="10"/>
          </p:nvPr>
        </p:nvSpPr>
        <p:spPr/>
        <p:txBody>
          <a:bodyPr/>
          <a:lstStyle/>
          <a:p>
            <a:fld id="{E4032991-4D52-451D-B957-B6CB88732FC4}" type="datetime1">
              <a:rPr lang="en-US" smtClean="0"/>
              <a:t>2/13/2019</a:t>
            </a:fld>
            <a:endParaRPr lang="en-US"/>
          </a:p>
        </p:txBody>
      </p:sp>
      <p:sp>
        <p:nvSpPr>
          <p:cNvPr id="5" name="Slide Number Placeholder 4"/>
          <p:cNvSpPr>
            <a:spLocks noGrp="1"/>
          </p:cNvSpPr>
          <p:nvPr>
            <p:ph type="sldNum" sz="quarter" idx="12"/>
          </p:nvPr>
        </p:nvSpPr>
        <p:spPr/>
        <p:txBody>
          <a:bodyPr/>
          <a:lstStyle/>
          <a:p>
            <a:fld id="{F989DF98-4191-40D4-91C6-A9D259D5BF31}" type="slidenum">
              <a:rPr lang="en-US" smtClean="0"/>
              <a:pPr/>
              <a:t>14</a:t>
            </a:fld>
            <a:endParaRPr lang="en-US"/>
          </a:p>
        </p:txBody>
      </p:sp>
      <p:sp>
        <p:nvSpPr>
          <p:cNvPr id="7" name="Content Placeholder 6"/>
          <p:cNvSpPr>
            <a:spLocks noGrp="1"/>
          </p:cNvSpPr>
          <p:nvPr>
            <p:ph idx="1"/>
          </p:nvPr>
        </p:nvSpPr>
        <p:spPr/>
        <p:txBody>
          <a:bodyPr/>
          <a:lstStyle/>
          <a:p>
            <a:r>
              <a:rPr lang="en-US" dirty="0" smtClean="0"/>
              <a:t>When reallocations are completed, either SAVE or SUBMIT. Once you submit, you will have view access only of the planning file.</a:t>
            </a:r>
          </a:p>
          <a:p>
            <a:endParaRPr lang="en-US" dirty="0"/>
          </a:p>
        </p:txBody>
      </p:sp>
      <p:pic>
        <p:nvPicPr>
          <p:cNvPr id="6" name="Picture 5"/>
          <p:cNvPicPr>
            <a:picLocks noChangeAspect="1"/>
          </p:cNvPicPr>
          <p:nvPr/>
        </p:nvPicPr>
        <p:blipFill>
          <a:blip r:embed="rId2"/>
          <a:stretch>
            <a:fillRect/>
          </a:stretch>
        </p:blipFill>
        <p:spPr>
          <a:xfrm>
            <a:off x="1579346" y="2793683"/>
            <a:ext cx="8225324" cy="3383280"/>
          </a:xfrm>
          <a:prstGeom prst="rect">
            <a:avLst/>
          </a:prstGeom>
        </p:spPr>
      </p:pic>
      <p:sp>
        <p:nvSpPr>
          <p:cNvPr id="3" name="Rectangle 2"/>
          <p:cNvSpPr/>
          <p:nvPr/>
        </p:nvSpPr>
        <p:spPr>
          <a:xfrm>
            <a:off x="1736436" y="4451927"/>
            <a:ext cx="5698837" cy="129309"/>
          </a:xfrm>
          <a:prstGeom prst="rect">
            <a:avLst/>
          </a:prstGeom>
          <a:ln>
            <a:solidFill>
              <a:schemeClr val="bg1"/>
            </a:solid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644747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View Plan File After Submitting</a:t>
            </a:r>
            <a:endParaRPr lang="en-US" dirty="0"/>
          </a:p>
        </p:txBody>
      </p:sp>
      <p:sp>
        <p:nvSpPr>
          <p:cNvPr id="3" name="Content Placeholder 2"/>
          <p:cNvSpPr>
            <a:spLocks noGrp="1"/>
          </p:cNvSpPr>
          <p:nvPr>
            <p:ph idx="1"/>
          </p:nvPr>
        </p:nvSpPr>
        <p:spPr/>
        <p:txBody>
          <a:bodyPr/>
          <a:lstStyle/>
          <a:p>
            <a:r>
              <a:rPr lang="en-US" dirty="0" smtClean="0"/>
              <a:t>Once you select the SUBMIT button, you will have view access only of the planning file. Even though you can see the SAVE button it is deactivated. Reactivating this screen requires the Budget Approver to reject the planning file, sending back to the submitter for changes.</a:t>
            </a:r>
          </a:p>
          <a:p>
            <a:endParaRPr lang="en-US" dirty="0" smtClean="0"/>
          </a:p>
          <a:p>
            <a:endParaRPr lang="en-US" dirty="0"/>
          </a:p>
        </p:txBody>
      </p:sp>
      <p:sp>
        <p:nvSpPr>
          <p:cNvPr id="4" name="Date Placeholder 3"/>
          <p:cNvSpPr>
            <a:spLocks noGrp="1"/>
          </p:cNvSpPr>
          <p:nvPr>
            <p:ph type="dt" sz="half" idx="10"/>
          </p:nvPr>
        </p:nvSpPr>
        <p:spPr/>
        <p:txBody>
          <a:bodyPr/>
          <a:lstStyle/>
          <a:p>
            <a:fld id="{E4032991-4D52-451D-B957-B6CB88732FC4}" type="datetime1">
              <a:rPr lang="en-US" smtClean="0"/>
              <a:t>2/13/2019</a:t>
            </a:fld>
            <a:endParaRPr lang="en-US"/>
          </a:p>
        </p:txBody>
      </p:sp>
      <p:sp>
        <p:nvSpPr>
          <p:cNvPr id="5" name="Slide Number Placeholder 4"/>
          <p:cNvSpPr>
            <a:spLocks noGrp="1"/>
          </p:cNvSpPr>
          <p:nvPr>
            <p:ph type="sldNum" sz="quarter" idx="12"/>
          </p:nvPr>
        </p:nvSpPr>
        <p:spPr/>
        <p:txBody>
          <a:bodyPr/>
          <a:lstStyle/>
          <a:p>
            <a:fld id="{F989DF98-4191-40D4-91C6-A9D259D5BF31}" type="slidenum">
              <a:rPr lang="en-US" smtClean="0"/>
              <a:pPr/>
              <a:t>15</a:t>
            </a:fld>
            <a:endParaRPr lang="en-US"/>
          </a:p>
        </p:txBody>
      </p:sp>
      <p:pic>
        <p:nvPicPr>
          <p:cNvPr id="6" name="Picture 5"/>
          <p:cNvPicPr>
            <a:picLocks noChangeAspect="1"/>
          </p:cNvPicPr>
          <p:nvPr/>
        </p:nvPicPr>
        <p:blipFill>
          <a:blip r:embed="rId2"/>
          <a:stretch>
            <a:fillRect/>
          </a:stretch>
        </p:blipFill>
        <p:spPr>
          <a:xfrm>
            <a:off x="1437906" y="3904314"/>
            <a:ext cx="8544294" cy="1828800"/>
          </a:xfrm>
          <a:prstGeom prst="rect">
            <a:avLst/>
          </a:prstGeom>
        </p:spPr>
      </p:pic>
    </p:spTree>
    <p:extLst>
      <p:ext uri="{BB962C8B-B14F-4D97-AF65-F5344CB8AC3E}">
        <p14:creationId xmlns:p14="http://schemas.microsoft.com/office/powerpoint/2010/main" val="19767227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Planning File submission</a:t>
            </a:r>
            <a:endParaRPr lang="en-US" dirty="0"/>
          </a:p>
        </p:txBody>
      </p:sp>
      <p:sp>
        <p:nvSpPr>
          <p:cNvPr id="3" name="Content Placeholder 2"/>
          <p:cNvSpPr>
            <a:spLocks noGrp="1"/>
          </p:cNvSpPr>
          <p:nvPr>
            <p:ph idx="1"/>
          </p:nvPr>
        </p:nvSpPr>
        <p:spPr/>
        <p:txBody>
          <a:bodyPr/>
          <a:lstStyle/>
          <a:p>
            <a:r>
              <a:rPr lang="en-US" dirty="0" smtClean="0"/>
              <a:t>When the planning file is submitted, the following notification will pop up showing the flow of the planning file. The comment section can be used to send a note to the next step owner. Then hit submit.</a:t>
            </a:r>
          </a:p>
          <a:p>
            <a:endParaRPr lang="en-US" dirty="0"/>
          </a:p>
        </p:txBody>
      </p:sp>
      <p:sp>
        <p:nvSpPr>
          <p:cNvPr id="4" name="Date Placeholder 3"/>
          <p:cNvSpPr>
            <a:spLocks noGrp="1"/>
          </p:cNvSpPr>
          <p:nvPr>
            <p:ph type="dt" sz="half" idx="10"/>
          </p:nvPr>
        </p:nvSpPr>
        <p:spPr/>
        <p:txBody>
          <a:bodyPr/>
          <a:lstStyle/>
          <a:p>
            <a:fld id="{E4032991-4D52-451D-B957-B6CB88732FC4}" type="datetime1">
              <a:rPr lang="en-US" smtClean="0"/>
              <a:t>2/13/2019</a:t>
            </a:fld>
            <a:endParaRPr lang="en-US"/>
          </a:p>
        </p:txBody>
      </p:sp>
      <p:sp>
        <p:nvSpPr>
          <p:cNvPr id="5" name="Slide Number Placeholder 4"/>
          <p:cNvSpPr>
            <a:spLocks noGrp="1"/>
          </p:cNvSpPr>
          <p:nvPr>
            <p:ph type="sldNum" sz="quarter" idx="12"/>
          </p:nvPr>
        </p:nvSpPr>
        <p:spPr/>
        <p:txBody>
          <a:bodyPr/>
          <a:lstStyle/>
          <a:p>
            <a:fld id="{F989DF98-4191-40D4-91C6-A9D259D5BF31}" type="slidenum">
              <a:rPr lang="en-US" smtClean="0"/>
              <a:pPr/>
              <a:t>16</a:t>
            </a:fld>
            <a:endParaRPr lang="en-US"/>
          </a:p>
        </p:txBody>
      </p:sp>
      <p:pic>
        <p:nvPicPr>
          <p:cNvPr id="6" name="Picture 5"/>
          <p:cNvPicPr/>
          <p:nvPr/>
        </p:nvPicPr>
        <p:blipFill>
          <a:blip r:embed="rId2"/>
          <a:stretch>
            <a:fillRect/>
          </a:stretch>
        </p:blipFill>
        <p:spPr>
          <a:xfrm>
            <a:off x="2667000" y="3101557"/>
            <a:ext cx="5943600" cy="2830195"/>
          </a:xfrm>
          <a:prstGeom prst="rect">
            <a:avLst/>
          </a:prstGeom>
        </p:spPr>
      </p:pic>
    </p:spTree>
    <p:extLst>
      <p:ext uri="{BB962C8B-B14F-4D97-AF65-F5344CB8AC3E}">
        <p14:creationId xmlns:p14="http://schemas.microsoft.com/office/powerpoint/2010/main" val="25179236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Planning File Submission </a:t>
            </a:r>
            <a:endParaRPr lang="en-US" dirty="0"/>
          </a:p>
        </p:txBody>
      </p:sp>
      <p:sp>
        <p:nvSpPr>
          <p:cNvPr id="4" name="Date Placeholder 3"/>
          <p:cNvSpPr>
            <a:spLocks noGrp="1"/>
          </p:cNvSpPr>
          <p:nvPr>
            <p:ph type="dt" sz="half" idx="10"/>
          </p:nvPr>
        </p:nvSpPr>
        <p:spPr/>
        <p:txBody>
          <a:bodyPr/>
          <a:lstStyle/>
          <a:p>
            <a:fld id="{E4032991-4D52-451D-B957-B6CB88732FC4}" type="datetime1">
              <a:rPr lang="en-US" smtClean="0"/>
              <a:t>2/13/2019</a:t>
            </a:fld>
            <a:endParaRPr lang="en-US"/>
          </a:p>
        </p:txBody>
      </p:sp>
      <p:sp>
        <p:nvSpPr>
          <p:cNvPr id="5" name="Slide Number Placeholder 4"/>
          <p:cNvSpPr>
            <a:spLocks noGrp="1"/>
          </p:cNvSpPr>
          <p:nvPr>
            <p:ph type="sldNum" sz="quarter" idx="12"/>
          </p:nvPr>
        </p:nvSpPr>
        <p:spPr/>
        <p:txBody>
          <a:bodyPr/>
          <a:lstStyle/>
          <a:p>
            <a:fld id="{F989DF98-4191-40D4-91C6-A9D259D5BF31}" type="slidenum">
              <a:rPr lang="en-US" smtClean="0"/>
              <a:pPr/>
              <a:t>17</a:t>
            </a:fld>
            <a:endParaRPr lang="en-US"/>
          </a:p>
        </p:txBody>
      </p:sp>
      <p:sp>
        <p:nvSpPr>
          <p:cNvPr id="7" name="Content Placeholder 6"/>
          <p:cNvSpPr>
            <a:spLocks noGrp="1"/>
          </p:cNvSpPr>
          <p:nvPr>
            <p:ph idx="1"/>
          </p:nvPr>
        </p:nvSpPr>
        <p:spPr/>
        <p:txBody>
          <a:bodyPr/>
          <a:lstStyle/>
          <a:p>
            <a:r>
              <a:rPr lang="en-US" dirty="0" smtClean="0"/>
              <a:t>Once the planning file is submitted, Axiom will return another flow chart showing the next steps in the life of the planning file.</a:t>
            </a:r>
          </a:p>
          <a:p>
            <a:endParaRPr lang="en-US" dirty="0"/>
          </a:p>
        </p:txBody>
      </p:sp>
      <p:pic>
        <p:nvPicPr>
          <p:cNvPr id="8" name="Picture 7"/>
          <p:cNvPicPr>
            <a:picLocks noChangeAspect="1"/>
          </p:cNvPicPr>
          <p:nvPr/>
        </p:nvPicPr>
        <p:blipFill>
          <a:blip r:embed="rId3"/>
          <a:stretch>
            <a:fillRect/>
          </a:stretch>
        </p:blipFill>
        <p:spPr>
          <a:xfrm>
            <a:off x="1471076" y="2885123"/>
            <a:ext cx="9001356" cy="3291840"/>
          </a:xfrm>
          <a:prstGeom prst="rect">
            <a:avLst/>
          </a:prstGeom>
        </p:spPr>
      </p:pic>
    </p:spTree>
    <p:extLst>
      <p:ext uri="{BB962C8B-B14F-4D97-AF65-F5344CB8AC3E}">
        <p14:creationId xmlns:p14="http://schemas.microsoft.com/office/powerpoint/2010/main" val="8697128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 Approver</a:t>
            </a:r>
            <a:endParaRPr lang="en-US" dirty="0"/>
          </a:p>
        </p:txBody>
      </p:sp>
      <p:sp>
        <p:nvSpPr>
          <p:cNvPr id="3" name="Content Placeholder 2"/>
          <p:cNvSpPr>
            <a:spLocks noGrp="1"/>
          </p:cNvSpPr>
          <p:nvPr>
            <p:ph idx="1"/>
          </p:nvPr>
        </p:nvSpPr>
        <p:spPr/>
        <p:txBody>
          <a:bodyPr/>
          <a:lstStyle/>
          <a:p>
            <a:r>
              <a:rPr lang="en-US" dirty="0" smtClean="0"/>
              <a:t>After the Budget Submitter SUBMITS the planning file, the Budget Approver will receive both an email and Axiom notification.</a:t>
            </a:r>
          </a:p>
          <a:p>
            <a:endParaRPr lang="en-US" dirty="0"/>
          </a:p>
        </p:txBody>
      </p:sp>
      <p:sp>
        <p:nvSpPr>
          <p:cNvPr id="4" name="Date Placeholder 3"/>
          <p:cNvSpPr>
            <a:spLocks noGrp="1"/>
          </p:cNvSpPr>
          <p:nvPr>
            <p:ph type="dt" sz="half" idx="10"/>
          </p:nvPr>
        </p:nvSpPr>
        <p:spPr/>
        <p:txBody>
          <a:bodyPr/>
          <a:lstStyle/>
          <a:p>
            <a:fld id="{E4032991-4D52-451D-B957-B6CB88732FC4}" type="datetime1">
              <a:rPr lang="en-US" smtClean="0"/>
              <a:t>2/13/2019</a:t>
            </a:fld>
            <a:endParaRPr lang="en-US"/>
          </a:p>
        </p:txBody>
      </p:sp>
      <p:sp>
        <p:nvSpPr>
          <p:cNvPr id="5" name="Slide Number Placeholder 4"/>
          <p:cNvSpPr>
            <a:spLocks noGrp="1"/>
          </p:cNvSpPr>
          <p:nvPr>
            <p:ph type="sldNum" sz="quarter" idx="12"/>
          </p:nvPr>
        </p:nvSpPr>
        <p:spPr/>
        <p:txBody>
          <a:bodyPr/>
          <a:lstStyle/>
          <a:p>
            <a:fld id="{F989DF98-4191-40D4-91C6-A9D259D5BF31}" type="slidenum">
              <a:rPr lang="en-US" smtClean="0"/>
              <a:pPr/>
              <a:t>18</a:t>
            </a:fld>
            <a:endParaRPr lang="en-US"/>
          </a:p>
        </p:txBody>
      </p:sp>
      <p:pic>
        <p:nvPicPr>
          <p:cNvPr id="6" name="Picture 5"/>
          <p:cNvPicPr>
            <a:picLocks noChangeAspect="1"/>
          </p:cNvPicPr>
          <p:nvPr/>
        </p:nvPicPr>
        <p:blipFill>
          <a:blip r:embed="rId2"/>
          <a:stretch>
            <a:fillRect/>
          </a:stretch>
        </p:blipFill>
        <p:spPr>
          <a:xfrm>
            <a:off x="2209800" y="2648451"/>
            <a:ext cx="6486525" cy="3752850"/>
          </a:xfrm>
          <a:prstGeom prst="rect">
            <a:avLst/>
          </a:prstGeom>
        </p:spPr>
      </p:pic>
    </p:spTree>
    <p:extLst>
      <p:ext uri="{BB962C8B-B14F-4D97-AF65-F5344CB8AC3E}">
        <p14:creationId xmlns:p14="http://schemas.microsoft.com/office/powerpoint/2010/main" val="34826043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 Approver</a:t>
            </a:r>
            <a:endParaRPr lang="en-US" dirty="0"/>
          </a:p>
        </p:txBody>
      </p:sp>
      <p:sp>
        <p:nvSpPr>
          <p:cNvPr id="3" name="Content Placeholder 2"/>
          <p:cNvSpPr>
            <a:spLocks noGrp="1"/>
          </p:cNvSpPr>
          <p:nvPr>
            <p:ph idx="1"/>
          </p:nvPr>
        </p:nvSpPr>
        <p:spPr/>
        <p:txBody>
          <a:bodyPr/>
          <a:lstStyle/>
          <a:p>
            <a:r>
              <a:rPr lang="en-US" dirty="0" smtClean="0"/>
              <a:t>The Budget Approver can do the following:</a:t>
            </a:r>
          </a:p>
          <a:p>
            <a:pPr lvl="1"/>
            <a:endParaRPr lang="en-US" dirty="0" smtClean="0"/>
          </a:p>
          <a:p>
            <a:pPr lvl="1"/>
            <a:endParaRPr lang="en-US" dirty="0" smtClean="0"/>
          </a:p>
          <a:p>
            <a:pPr lvl="1"/>
            <a:endParaRPr lang="en-US" dirty="0"/>
          </a:p>
          <a:p>
            <a:pPr lvl="1"/>
            <a:endParaRPr lang="en-US" dirty="0" smtClean="0"/>
          </a:p>
          <a:p>
            <a:pPr lvl="1"/>
            <a:r>
              <a:rPr lang="en-US" dirty="0" smtClean="0"/>
              <a:t>Reject – Routes plan file back to the submitter to make adjustments.</a:t>
            </a:r>
          </a:p>
          <a:p>
            <a:pPr lvl="1"/>
            <a:r>
              <a:rPr lang="en-US" dirty="0" smtClean="0"/>
              <a:t>Submit (Non-Provost) –  Routes FINAL plan file to the Budget Office.</a:t>
            </a:r>
          </a:p>
          <a:p>
            <a:pPr lvl="1"/>
            <a:r>
              <a:rPr lang="en-US" dirty="0" smtClean="0"/>
              <a:t>Submit (Provost) – Routes plan file to Provost for next level approval.</a:t>
            </a:r>
          </a:p>
          <a:p>
            <a:pPr lvl="1"/>
            <a:r>
              <a:rPr lang="en-US" dirty="0" smtClean="0"/>
              <a:t>Save – Budget Approver can make changes to plan file and save draft. </a:t>
            </a:r>
          </a:p>
          <a:p>
            <a:pPr lvl="1"/>
            <a:r>
              <a:rPr lang="en-US" dirty="0" smtClean="0"/>
              <a:t>NOTE: Once file is submitted, access to the file is view only.</a:t>
            </a:r>
            <a:endParaRPr lang="en-US" b="1" dirty="0"/>
          </a:p>
        </p:txBody>
      </p:sp>
      <p:sp>
        <p:nvSpPr>
          <p:cNvPr id="4" name="Date Placeholder 3"/>
          <p:cNvSpPr>
            <a:spLocks noGrp="1"/>
          </p:cNvSpPr>
          <p:nvPr>
            <p:ph type="dt" sz="half" idx="10"/>
          </p:nvPr>
        </p:nvSpPr>
        <p:spPr/>
        <p:txBody>
          <a:bodyPr/>
          <a:lstStyle/>
          <a:p>
            <a:fld id="{E4032991-4D52-451D-B957-B6CB88732FC4}" type="datetime1">
              <a:rPr lang="en-US" smtClean="0"/>
              <a:t>2/13/2019</a:t>
            </a:fld>
            <a:endParaRPr lang="en-US"/>
          </a:p>
        </p:txBody>
      </p:sp>
      <p:sp>
        <p:nvSpPr>
          <p:cNvPr id="5" name="Slide Number Placeholder 4"/>
          <p:cNvSpPr>
            <a:spLocks noGrp="1"/>
          </p:cNvSpPr>
          <p:nvPr>
            <p:ph type="sldNum" sz="quarter" idx="12"/>
          </p:nvPr>
        </p:nvSpPr>
        <p:spPr/>
        <p:txBody>
          <a:bodyPr/>
          <a:lstStyle/>
          <a:p>
            <a:fld id="{F989DF98-4191-40D4-91C6-A9D259D5BF31}" type="slidenum">
              <a:rPr lang="en-US" smtClean="0"/>
              <a:pPr/>
              <a:t>19</a:t>
            </a:fld>
            <a:endParaRPr lang="en-US"/>
          </a:p>
        </p:txBody>
      </p:sp>
      <p:pic>
        <p:nvPicPr>
          <p:cNvPr id="6" name="Picture 5"/>
          <p:cNvPicPr>
            <a:picLocks noChangeAspect="1"/>
          </p:cNvPicPr>
          <p:nvPr/>
        </p:nvPicPr>
        <p:blipFill>
          <a:blip r:embed="rId2"/>
          <a:stretch>
            <a:fillRect/>
          </a:stretch>
        </p:blipFill>
        <p:spPr>
          <a:xfrm>
            <a:off x="1494692" y="2448768"/>
            <a:ext cx="7429500" cy="1059364"/>
          </a:xfrm>
          <a:prstGeom prst="rect">
            <a:avLst/>
          </a:prstGeom>
        </p:spPr>
      </p:pic>
    </p:spTree>
    <p:extLst>
      <p:ext uri="{BB962C8B-B14F-4D97-AF65-F5344CB8AC3E}">
        <p14:creationId xmlns:p14="http://schemas.microsoft.com/office/powerpoint/2010/main" val="5744902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Axiom Budget Plan File User Guide</a:t>
            </a:r>
            <a:endParaRPr lang="en-US" dirty="0"/>
          </a:p>
        </p:txBody>
      </p:sp>
      <p:sp>
        <p:nvSpPr>
          <p:cNvPr id="3" name="Content Placeholder 2"/>
          <p:cNvSpPr>
            <a:spLocks noGrp="1"/>
          </p:cNvSpPr>
          <p:nvPr>
            <p:ph idx="1"/>
          </p:nvPr>
        </p:nvSpPr>
        <p:spPr/>
        <p:txBody>
          <a:bodyPr>
            <a:normAutofit/>
          </a:bodyPr>
          <a:lstStyle/>
          <a:p>
            <a:endParaRPr lang="en-US" sz="3600" dirty="0" smtClean="0"/>
          </a:p>
          <a:p>
            <a:r>
              <a:rPr lang="en-US" dirty="0" smtClean="0"/>
              <a:t>Axiom Software by </a:t>
            </a:r>
            <a:r>
              <a:rPr lang="en-US" dirty="0" err="1" smtClean="0"/>
              <a:t>KaufmanHall</a:t>
            </a:r>
            <a:r>
              <a:rPr lang="en-US" dirty="0" smtClean="0"/>
              <a:t> is the tool that is used to aid in the new fiscal year budget planning process. Assigned users from each division and college are assigned a role and each role plays an important part of the budget planning process. This guide will provide a step by step process to complete the planning file process.</a:t>
            </a:r>
          </a:p>
          <a:p>
            <a:endParaRPr lang="en-US" dirty="0"/>
          </a:p>
        </p:txBody>
      </p:sp>
      <p:sp>
        <p:nvSpPr>
          <p:cNvPr id="4" name="Date Placeholder 3"/>
          <p:cNvSpPr>
            <a:spLocks noGrp="1"/>
          </p:cNvSpPr>
          <p:nvPr>
            <p:ph type="dt" sz="half" idx="10"/>
          </p:nvPr>
        </p:nvSpPr>
        <p:spPr/>
        <p:txBody>
          <a:bodyPr/>
          <a:lstStyle/>
          <a:p>
            <a:fld id="{E4032991-4D52-451D-B957-B6CB88732FC4}" type="datetime1">
              <a:rPr lang="en-US" smtClean="0"/>
              <a:t>2/13/2019</a:t>
            </a:fld>
            <a:endParaRPr lang="en-US"/>
          </a:p>
        </p:txBody>
      </p:sp>
      <p:sp>
        <p:nvSpPr>
          <p:cNvPr id="5" name="Slide Number Placeholder 4"/>
          <p:cNvSpPr>
            <a:spLocks noGrp="1"/>
          </p:cNvSpPr>
          <p:nvPr>
            <p:ph type="sldNum" sz="quarter" idx="12"/>
          </p:nvPr>
        </p:nvSpPr>
        <p:spPr/>
        <p:txBody>
          <a:bodyPr/>
          <a:lstStyle/>
          <a:p>
            <a:fld id="{F989DF98-4191-40D4-91C6-A9D259D5BF31}" type="slidenum">
              <a:rPr lang="en-US" smtClean="0"/>
              <a:pPr/>
              <a:t>2</a:t>
            </a:fld>
            <a:endParaRPr lang="en-US"/>
          </a:p>
        </p:txBody>
      </p:sp>
      <p:pic>
        <p:nvPicPr>
          <p:cNvPr id="6" name="Picture 5"/>
          <p:cNvPicPr>
            <a:picLocks noChangeAspect="1"/>
          </p:cNvPicPr>
          <p:nvPr/>
        </p:nvPicPr>
        <p:blipFill>
          <a:blip r:embed="rId2"/>
          <a:stretch>
            <a:fillRect/>
          </a:stretch>
        </p:blipFill>
        <p:spPr>
          <a:xfrm>
            <a:off x="3385073" y="4488068"/>
            <a:ext cx="3657600" cy="1238250"/>
          </a:xfrm>
          <a:prstGeom prst="rect">
            <a:avLst/>
          </a:prstGeom>
        </p:spPr>
      </p:pic>
    </p:spTree>
    <p:extLst>
      <p:ext uri="{BB962C8B-B14F-4D97-AF65-F5344CB8AC3E}">
        <p14:creationId xmlns:p14="http://schemas.microsoft.com/office/powerpoint/2010/main" val="8916085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Summarized</a:t>
            </a:r>
            <a:endParaRPr lang="en-US" dirty="0"/>
          </a:p>
        </p:txBody>
      </p:sp>
      <p:sp>
        <p:nvSpPr>
          <p:cNvPr id="3" name="Content Placeholder 2"/>
          <p:cNvSpPr>
            <a:spLocks noGrp="1"/>
          </p:cNvSpPr>
          <p:nvPr>
            <p:ph idx="1"/>
          </p:nvPr>
        </p:nvSpPr>
        <p:spPr/>
        <p:txBody>
          <a:bodyPr/>
          <a:lstStyle/>
          <a:p>
            <a:endParaRPr lang="en-US" dirty="0" smtClean="0"/>
          </a:p>
          <a:p>
            <a:r>
              <a:rPr lang="en-US" dirty="0" smtClean="0"/>
              <a:t>Click on embedded email link to launch planning file.</a:t>
            </a:r>
          </a:p>
          <a:p>
            <a:r>
              <a:rPr lang="en-US" dirty="0" smtClean="0"/>
              <a:t>Review planning file instructions tab.</a:t>
            </a:r>
          </a:p>
          <a:p>
            <a:r>
              <a:rPr lang="en-US" dirty="0" smtClean="0"/>
              <a:t>Reallocate budget.</a:t>
            </a:r>
          </a:p>
          <a:p>
            <a:r>
              <a:rPr lang="en-US" dirty="0" smtClean="0"/>
              <a:t>Save and print reallocations.</a:t>
            </a:r>
          </a:p>
          <a:p>
            <a:r>
              <a:rPr lang="en-US" dirty="0" smtClean="0"/>
              <a:t>Submit budget reallocations for approval.</a:t>
            </a:r>
          </a:p>
          <a:p>
            <a:r>
              <a:rPr lang="en-US" dirty="0" smtClean="0"/>
              <a:t>Budget planning file process complete.</a:t>
            </a:r>
            <a:endParaRPr lang="en-US" dirty="0"/>
          </a:p>
        </p:txBody>
      </p:sp>
      <p:sp>
        <p:nvSpPr>
          <p:cNvPr id="4" name="Date Placeholder 3"/>
          <p:cNvSpPr>
            <a:spLocks noGrp="1"/>
          </p:cNvSpPr>
          <p:nvPr>
            <p:ph type="dt" sz="half" idx="10"/>
          </p:nvPr>
        </p:nvSpPr>
        <p:spPr/>
        <p:txBody>
          <a:bodyPr/>
          <a:lstStyle/>
          <a:p>
            <a:fld id="{E4032991-4D52-451D-B957-B6CB88732FC4}" type="datetime1">
              <a:rPr lang="en-US" smtClean="0"/>
              <a:t>2/13/2019</a:t>
            </a:fld>
            <a:endParaRPr lang="en-US"/>
          </a:p>
        </p:txBody>
      </p:sp>
      <p:sp>
        <p:nvSpPr>
          <p:cNvPr id="5" name="Slide Number Placeholder 4"/>
          <p:cNvSpPr>
            <a:spLocks noGrp="1"/>
          </p:cNvSpPr>
          <p:nvPr>
            <p:ph type="sldNum" sz="quarter" idx="12"/>
          </p:nvPr>
        </p:nvSpPr>
        <p:spPr/>
        <p:txBody>
          <a:bodyPr/>
          <a:lstStyle/>
          <a:p>
            <a:fld id="{F989DF98-4191-40D4-91C6-A9D259D5BF31}" type="slidenum">
              <a:rPr lang="en-US" smtClean="0"/>
              <a:pPr/>
              <a:t>20</a:t>
            </a:fld>
            <a:endParaRPr lang="en-US"/>
          </a:p>
        </p:txBody>
      </p:sp>
    </p:spTree>
    <p:extLst>
      <p:ext uri="{BB962C8B-B14F-4D97-AF65-F5344CB8AC3E}">
        <p14:creationId xmlns:p14="http://schemas.microsoft.com/office/powerpoint/2010/main" val="38545820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Roles Defined</a:t>
            </a:r>
            <a:endParaRPr lang="en-US" dirty="0"/>
          </a:p>
        </p:txBody>
      </p:sp>
      <p:sp>
        <p:nvSpPr>
          <p:cNvPr id="3" name="Content Placeholder 2"/>
          <p:cNvSpPr>
            <a:spLocks noGrp="1"/>
          </p:cNvSpPr>
          <p:nvPr>
            <p:ph idx="1"/>
          </p:nvPr>
        </p:nvSpPr>
        <p:spPr/>
        <p:txBody>
          <a:bodyPr>
            <a:normAutofit/>
          </a:bodyPr>
          <a:lstStyle/>
          <a:p>
            <a:r>
              <a:rPr lang="en-US" b="1" dirty="0" smtClean="0"/>
              <a:t>Budget Submitter </a:t>
            </a:r>
            <a:r>
              <a:rPr lang="en-US" dirty="0" smtClean="0"/>
              <a:t>	</a:t>
            </a:r>
          </a:p>
          <a:p>
            <a:pPr lvl="1"/>
            <a:r>
              <a:rPr lang="en-US" sz="2800" dirty="0" smtClean="0"/>
              <a:t>Is the first user to receive the plan file via email link.</a:t>
            </a:r>
          </a:p>
          <a:p>
            <a:pPr lvl="1"/>
            <a:r>
              <a:rPr lang="en-US" sz="2800" dirty="0"/>
              <a:t>R</a:t>
            </a:r>
            <a:r>
              <a:rPr lang="en-US" sz="2800" dirty="0" smtClean="0"/>
              <a:t>eallocates </a:t>
            </a:r>
            <a:r>
              <a:rPr lang="en-US" sz="2800" dirty="0"/>
              <a:t>funds within </a:t>
            </a:r>
            <a:r>
              <a:rPr lang="en-US" sz="2800" dirty="0" smtClean="0"/>
              <a:t>organizations</a:t>
            </a:r>
          </a:p>
          <a:p>
            <a:pPr lvl="1"/>
            <a:r>
              <a:rPr lang="en-US" sz="2800" dirty="0" smtClean="0"/>
              <a:t>Submits plan file to department budget approver</a:t>
            </a:r>
          </a:p>
          <a:p>
            <a:r>
              <a:rPr lang="en-US" b="1" dirty="0" smtClean="0"/>
              <a:t>Budget </a:t>
            </a:r>
            <a:r>
              <a:rPr lang="en-US" b="1" dirty="0"/>
              <a:t>Approver </a:t>
            </a:r>
            <a:r>
              <a:rPr lang="en-US" b="1" dirty="0" smtClean="0"/>
              <a:t>Role</a:t>
            </a:r>
            <a:endParaRPr lang="en-US" sz="2800" b="1" dirty="0"/>
          </a:p>
          <a:p>
            <a:pPr lvl="1"/>
            <a:r>
              <a:rPr lang="en-US" sz="2800" dirty="0"/>
              <a:t>Receives plan file via email link from budget submitter.</a:t>
            </a:r>
          </a:p>
          <a:p>
            <a:pPr lvl="1"/>
            <a:r>
              <a:rPr lang="en-US" sz="2800" dirty="0"/>
              <a:t>Reviews budget plan file and reallocations.</a:t>
            </a:r>
          </a:p>
          <a:p>
            <a:pPr lvl="1"/>
            <a:r>
              <a:rPr lang="en-US" sz="2800" dirty="0" smtClean="0"/>
              <a:t>Approves &amp; submits </a:t>
            </a:r>
            <a:r>
              <a:rPr lang="en-US" sz="2800" dirty="0"/>
              <a:t>budget plan file to </a:t>
            </a:r>
            <a:r>
              <a:rPr lang="en-US" sz="2800" dirty="0" smtClean="0"/>
              <a:t>budget office (Non-Provost).</a:t>
            </a:r>
          </a:p>
          <a:p>
            <a:pPr lvl="1"/>
            <a:r>
              <a:rPr lang="en-US" sz="2800" dirty="0"/>
              <a:t>Approves &amp; submits budget plan file to </a:t>
            </a:r>
            <a:r>
              <a:rPr lang="en-US" sz="2800" dirty="0" smtClean="0"/>
              <a:t>Provost office (Provost</a:t>
            </a:r>
            <a:r>
              <a:rPr lang="en-US" sz="2800" dirty="0"/>
              <a:t>).</a:t>
            </a:r>
          </a:p>
          <a:p>
            <a:pPr lvl="1"/>
            <a:endParaRPr lang="en-US" sz="2800" dirty="0"/>
          </a:p>
          <a:p>
            <a:pPr lvl="1"/>
            <a:endParaRPr lang="en-US" sz="2800" dirty="0"/>
          </a:p>
          <a:p>
            <a:pPr lvl="1"/>
            <a:endParaRPr lang="en-US" sz="3200" b="1" dirty="0"/>
          </a:p>
        </p:txBody>
      </p:sp>
      <p:sp>
        <p:nvSpPr>
          <p:cNvPr id="4" name="Date Placeholder 3"/>
          <p:cNvSpPr>
            <a:spLocks noGrp="1"/>
          </p:cNvSpPr>
          <p:nvPr>
            <p:ph type="dt" sz="half" idx="10"/>
          </p:nvPr>
        </p:nvSpPr>
        <p:spPr/>
        <p:txBody>
          <a:bodyPr/>
          <a:lstStyle/>
          <a:p>
            <a:fld id="{E4032991-4D52-451D-B957-B6CB88732FC4}" type="datetime1">
              <a:rPr lang="en-US" smtClean="0"/>
              <a:t>2/13/2019</a:t>
            </a:fld>
            <a:endParaRPr lang="en-US"/>
          </a:p>
        </p:txBody>
      </p:sp>
      <p:sp>
        <p:nvSpPr>
          <p:cNvPr id="5" name="Slide Number Placeholder 4"/>
          <p:cNvSpPr>
            <a:spLocks noGrp="1"/>
          </p:cNvSpPr>
          <p:nvPr>
            <p:ph type="sldNum" sz="quarter" idx="12"/>
          </p:nvPr>
        </p:nvSpPr>
        <p:spPr/>
        <p:txBody>
          <a:bodyPr/>
          <a:lstStyle/>
          <a:p>
            <a:fld id="{F989DF98-4191-40D4-91C6-A9D259D5BF31}" type="slidenum">
              <a:rPr lang="en-US" smtClean="0"/>
              <a:pPr/>
              <a:t>3</a:t>
            </a:fld>
            <a:endParaRPr lang="en-US"/>
          </a:p>
        </p:txBody>
      </p:sp>
    </p:spTree>
    <p:extLst>
      <p:ext uri="{BB962C8B-B14F-4D97-AF65-F5344CB8AC3E}">
        <p14:creationId xmlns:p14="http://schemas.microsoft.com/office/powerpoint/2010/main" val="10598718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Axiom </a:t>
            </a:r>
            <a:r>
              <a:rPr lang="en-US" smtClean="0"/>
              <a:t>Plan File </a:t>
            </a:r>
            <a:r>
              <a:rPr lang="en-US" dirty="0" smtClean="0"/>
              <a:t>Distribution</a:t>
            </a:r>
            <a:endParaRPr lang="en-US" dirty="0"/>
          </a:p>
        </p:txBody>
      </p:sp>
      <p:sp>
        <p:nvSpPr>
          <p:cNvPr id="3" name="Content Placeholder 2"/>
          <p:cNvSpPr>
            <a:spLocks noGrp="1"/>
          </p:cNvSpPr>
          <p:nvPr>
            <p:ph idx="1"/>
          </p:nvPr>
        </p:nvSpPr>
        <p:spPr/>
        <p:txBody>
          <a:bodyPr>
            <a:normAutofit/>
          </a:bodyPr>
          <a:lstStyle/>
          <a:p>
            <a:endParaRPr lang="en-US" dirty="0" smtClean="0"/>
          </a:p>
          <a:p>
            <a:r>
              <a:rPr lang="en-US" dirty="0" smtClean="0"/>
              <a:t>The budget submitter will receive an email containing a link to the budget planning file to begin</a:t>
            </a:r>
            <a:r>
              <a:rPr lang="en-US" dirty="0"/>
              <a:t>. To open the Axiom budget planning file, simply click on the link embedded in the </a:t>
            </a:r>
            <a:r>
              <a:rPr lang="en-US" dirty="0" smtClean="0"/>
              <a:t>email highlighted in blue.</a:t>
            </a:r>
            <a:endParaRPr lang="en-US" dirty="0"/>
          </a:p>
          <a:p>
            <a:endParaRPr lang="en-US" sz="3200" dirty="0" smtClean="0"/>
          </a:p>
          <a:p>
            <a:pPr marL="0" indent="0">
              <a:buNone/>
            </a:pPr>
            <a:endParaRPr lang="en-US" sz="3200" b="1" dirty="0"/>
          </a:p>
        </p:txBody>
      </p:sp>
      <p:sp>
        <p:nvSpPr>
          <p:cNvPr id="4" name="Date Placeholder 3"/>
          <p:cNvSpPr>
            <a:spLocks noGrp="1"/>
          </p:cNvSpPr>
          <p:nvPr>
            <p:ph type="dt" sz="half" idx="10"/>
          </p:nvPr>
        </p:nvSpPr>
        <p:spPr/>
        <p:txBody>
          <a:bodyPr/>
          <a:lstStyle/>
          <a:p>
            <a:fld id="{E4032991-4D52-451D-B957-B6CB88732FC4}" type="datetime1">
              <a:rPr lang="en-US" smtClean="0"/>
              <a:t>2/13/2019</a:t>
            </a:fld>
            <a:endParaRPr lang="en-US"/>
          </a:p>
        </p:txBody>
      </p:sp>
      <p:sp>
        <p:nvSpPr>
          <p:cNvPr id="5" name="Slide Number Placeholder 4"/>
          <p:cNvSpPr>
            <a:spLocks noGrp="1"/>
          </p:cNvSpPr>
          <p:nvPr>
            <p:ph type="sldNum" sz="quarter" idx="12"/>
          </p:nvPr>
        </p:nvSpPr>
        <p:spPr/>
        <p:txBody>
          <a:bodyPr/>
          <a:lstStyle/>
          <a:p>
            <a:fld id="{F989DF98-4191-40D4-91C6-A9D259D5BF31}" type="slidenum">
              <a:rPr lang="en-US" smtClean="0"/>
              <a:pPr/>
              <a:t>4</a:t>
            </a:fld>
            <a:endParaRPr lang="en-US"/>
          </a:p>
        </p:txBody>
      </p:sp>
      <p:pic>
        <p:nvPicPr>
          <p:cNvPr id="6" name="Picture 5"/>
          <p:cNvPicPr>
            <a:picLocks noChangeAspect="1"/>
          </p:cNvPicPr>
          <p:nvPr/>
        </p:nvPicPr>
        <p:blipFill>
          <a:blip r:embed="rId2"/>
          <a:stretch>
            <a:fillRect/>
          </a:stretch>
        </p:blipFill>
        <p:spPr>
          <a:xfrm>
            <a:off x="1632281" y="3616643"/>
            <a:ext cx="9375988" cy="2560320"/>
          </a:xfrm>
          <a:prstGeom prst="rect">
            <a:avLst/>
          </a:prstGeom>
        </p:spPr>
      </p:pic>
    </p:spTree>
    <p:extLst>
      <p:ext uri="{BB962C8B-B14F-4D97-AF65-F5344CB8AC3E}">
        <p14:creationId xmlns:p14="http://schemas.microsoft.com/office/powerpoint/2010/main" val="35089288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Launching Budget Plan File Homepage</a:t>
            </a:r>
            <a:endParaRPr lang="en-US" dirty="0"/>
          </a:p>
        </p:txBody>
      </p:sp>
      <p:sp>
        <p:nvSpPr>
          <p:cNvPr id="3" name="Content Placeholder 2"/>
          <p:cNvSpPr>
            <a:spLocks noGrp="1"/>
          </p:cNvSpPr>
          <p:nvPr>
            <p:ph idx="1"/>
          </p:nvPr>
        </p:nvSpPr>
        <p:spPr>
          <a:xfrm>
            <a:off x="838200" y="1825625"/>
            <a:ext cx="10515600" cy="4265575"/>
          </a:xfrm>
        </p:spPr>
        <p:txBody>
          <a:bodyPr>
            <a:normAutofit/>
          </a:bodyPr>
          <a:lstStyle/>
          <a:p>
            <a:r>
              <a:rPr lang="en-US" dirty="0" smtClean="0"/>
              <a:t>Clicking the embedded link launches your personal Axiom home page.</a:t>
            </a:r>
          </a:p>
          <a:p>
            <a:endParaRPr lang="en-US" sz="3600" dirty="0"/>
          </a:p>
        </p:txBody>
      </p:sp>
      <p:sp>
        <p:nvSpPr>
          <p:cNvPr id="4" name="Date Placeholder 3"/>
          <p:cNvSpPr>
            <a:spLocks noGrp="1"/>
          </p:cNvSpPr>
          <p:nvPr>
            <p:ph type="dt" sz="half" idx="10"/>
          </p:nvPr>
        </p:nvSpPr>
        <p:spPr/>
        <p:txBody>
          <a:bodyPr/>
          <a:lstStyle/>
          <a:p>
            <a:fld id="{E4032991-4D52-451D-B957-B6CB88732FC4}" type="datetime1">
              <a:rPr lang="en-US" smtClean="0"/>
              <a:t>2/13/2019</a:t>
            </a:fld>
            <a:endParaRPr lang="en-US"/>
          </a:p>
        </p:txBody>
      </p:sp>
      <p:sp>
        <p:nvSpPr>
          <p:cNvPr id="5" name="Slide Number Placeholder 4"/>
          <p:cNvSpPr>
            <a:spLocks noGrp="1"/>
          </p:cNvSpPr>
          <p:nvPr>
            <p:ph type="sldNum" sz="quarter" idx="12"/>
          </p:nvPr>
        </p:nvSpPr>
        <p:spPr/>
        <p:txBody>
          <a:bodyPr/>
          <a:lstStyle/>
          <a:p>
            <a:fld id="{F989DF98-4191-40D4-91C6-A9D259D5BF31}" type="slidenum">
              <a:rPr lang="en-US" smtClean="0"/>
              <a:pPr/>
              <a:t>5</a:t>
            </a:fld>
            <a:endParaRPr lang="en-US"/>
          </a:p>
        </p:txBody>
      </p:sp>
      <p:pic>
        <p:nvPicPr>
          <p:cNvPr id="7" name="Picture 6"/>
          <p:cNvPicPr>
            <a:picLocks noChangeAspect="1"/>
          </p:cNvPicPr>
          <p:nvPr/>
        </p:nvPicPr>
        <p:blipFill>
          <a:blip r:embed="rId3"/>
          <a:stretch>
            <a:fillRect/>
          </a:stretch>
        </p:blipFill>
        <p:spPr>
          <a:xfrm>
            <a:off x="1008000" y="2448541"/>
            <a:ext cx="10152000" cy="3728422"/>
          </a:xfrm>
          <a:prstGeom prst="rect">
            <a:avLst/>
          </a:prstGeom>
        </p:spPr>
      </p:pic>
    </p:spTree>
    <p:extLst>
      <p:ext uri="{BB962C8B-B14F-4D97-AF65-F5344CB8AC3E}">
        <p14:creationId xmlns:p14="http://schemas.microsoft.com/office/powerpoint/2010/main" val="30022048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Axiom Homepage</a:t>
            </a:r>
            <a:endParaRPr lang="en-US" dirty="0"/>
          </a:p>
        </p:txBody>
      </p:sp>
      <p:sp>
        <p:nvSpPr>
          <p:cNvPr id="3" name="Content Placeholder 2"/>
          <p:cNvSpPr>
            <a:spLocks noGrp="1"/>
          </p:cNvSpPr>
          <p:nvPr>
            <p:ph idx="1"/>
          </p:nvPr>
        </p:nvSpPr>
        <p:spPr/>
        <p:txBody>
          <a:bodyPr>
            <a:normAutofit/>
          </a:bodyPr>
          <a:lstStyle/>
          <a:p>
            <a:r>
              <a:rPr lang="en-US" dirty="0" smtClean="0"/>
              <a:t>The Axiom Homepage:</a:t>
            </a:r>
          </a:p>
          <a:p>
            <a:pPr lvl="1"/>
            <a:endParaRPr lang="en-US" sz="2800" dirty="0" smtClean="0"/>
          </a:p>
          <a:p>
            <a:pPr lvl="1"/>
            <a:r>
              <a:rPr lang="en-US" sz="2800" dirty="0" smtClean="0"/>
              <a:t>Indicates the Organization assigned to you. </a:t>
            </a:r>
          </a:p>
          <a:p>
            <a:pPr lvl="1"/>
            <a:r>
              <a:rPr lang="en-US" sz="2800" dirty="0" smtClean="0"/>
              <a:t>Includes </a:t>
            </a:r>
            <a:r>
              <a:rPr lang="en-US" sz="2800" dirty="0"/>
              <a:t>i</a:t>
            </a:r>
            <a:r>
              <a:rPr lang="en-US" sz="2800" dirty="0" smtClean="0"/>
              <a:t>nstructions detailing how to proceed with the budget planning file.</a:t>
            </a:r>
          </a:p>
          <a:p>
            <a:pPr lvl="1"/>
            <a:r>
              <a:rPr lang="en-US" sz="2800" dirty="0" smtClean="0"/>
              <a:t>Includes the Operating Plan (Budgeting) tab where you will proceed with budget reallocations.</a:t>
            </a:r>
          </a:p>
          <a:p>
            <a:pPr lvl="1"/>
            <a:r>
              <a:rPr lang="en-US" sz="2800" dirty="0" smtClean="0"/>
              <a:t>Directs you to contacts if questions should arise.</a:t>
            </a:r>
          </a:p>
          <a:p>
            <a:pPr lvl="1"/>
            <a:endParaRPr lang="en-US" sz="2800" dirty="0" smtClean="0"/>
          </a:p>
          <a:p>
            <a:pPr lvl="1"/>
            <a:endParaRPr lang="en-US" sz="3200" dirty="0" smtClean="0"/>
          </a:p>
          <a:p>
            <a:pPr marL="0" indent="0">
              <a:buNone/>
            </a:pPr>
            <a:endParaRPr lang="en-US" sz="3600" dirty="0"/>
          </a:p>
        </p:txBody>
      </p:sp>
      <p:sp>
        <p:nvSpPr>
          <p:cNvPr id="4" name="Date Placeholder 3"/>
          <p:cNvSpPr>
            <a:spLocks noGrp="1"/>
          </p:cNvSpPr>
          <p:nvPr>
            <p:ph type="dt" sz="half" idx="10"/>
          </p:nvPr>
        </p:nvSpPr>
        <p:spPr/>
        <p:txBody>
          <a:bodyPr/>
          <a:lstStyle/>
          <a:p>
            <a:fld id="{E4032991-4D52-451D-B957-B6CB88732FC4}" type="datetime1">
              <a:rPr lang="en-US" smtClean="0"/>
              <a:t>2/13/2019</a:t>
            </a:fld>
            <a:endParaRPr lang="en-US"/>
          </a:p>
        </p:txBody>
      </p:sp>
      <p:sp>
        <p:nvSpPr>
          <p:cNvPr id="5" name="Slide Number Placeholder 4"/>
          <p:cNvSpPr>
            <a:spLocks noGrp="1"/>
          </p:cNvSpPr>
          <p:nvPr>
            <p:ph type="sldNum" sz="quarter" idx="12"/>
          </p:nvPr>
        </p:nvSpPr>
        <p:spPr/>
        <p:txBody>
          <a:bodyPr/>
          <a:lstStyle/>
          <a:p>
            <a:fld id="{F989DF98-4191-40D4-91C6-A9D259D5BF31}" type="slidenum">
              <a:rPr lang="en-US" smtClean="0"/>
              <a:pPr/>
              <a:t>6</a:t>
            </a:fld>
            <a:endParaRPr lang="en-US"/>
          </a:p>
        </p:txBody>
      </p:sp>
    </p:spTree>
    <p:extLst>
      <p:ext uri="{BB962C8B-B14F-4D97-AF65-F5344CB8AC3E}">
        <p14:creationId xmlns:p14="http://schemas.microsoft.com/office/powerpoint/2010/main" val="18957213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Operating Plan (Budgeting) </a:t>
            </a:r>
            <a:endParaRPr lang="en-US" dirty="0"/>
          </a:p>
        </p:txBody>
      </p:sp>
      <p:sp>
        <p:nvSpPr>
          <p:cNvPr id="3" name="Content Placeholder 2"/>
          <p:cNvSpPr>
            <a:spLocks noGrp="1"/>
          </p:cNvSpPr>
          <p:nvPr>
            <p:ph idx="1"/>
          </p:nvPr>
        </p:nvSpPr>
        <p:spPr/>
        <p:txBody>
          <a:bodyPr>
            <a:normAutofit/>
          </a:bodyPr>
          <a:lstStyle/>
          <a:p>
            <a:r>
              <a:rPr lang="en-US" dirty="0" smtClean="0"/>
              <a:t>Click on the Operating Plan (Budgeting) tab to begin reallocating budget. </a:t>
            </a:r>
          </a:p>
          <a:p>
            <a:endParaRPr lang="en-US" sz="3600" dirty="0"/>
          </a:p>
        </p:txBody>
      </p:sp>
      <p:sp>
        <p:nvSpPr>
          <p:cNvPr id="4" name="Date Placeholder 3"/>
          <p:cNvSpPr>
            <a:spLocks noGrp="1"/>
          </p:cNvSpPr>
          <p:nvPr>
            <p:ph type="dt" sz="half" idx="10"/>
          </p:nvPr>
        </p:nvSpPr>
        <p:spPr/>
        <p:txBody>
          <a:bodyPr/>
          <a:lstStyle/>
          <a:p>
            <a:fld id="{E4032991-4D52-451D-B957-B6CB88732FC4}" type="datetime1">
              <a:rPr lang="en-US" smtClean="0"/>
              <a:t>2/13/2019</a:t>
            </a:fld>
            <a:endParaRPr lang="en-US"/>
          </a:p>
        </p:txBody>
      </p:sp>
      <p:sp>
        <p:nvSpPr>
          <p:cNvPr id="5" name="Slide Number Placeholder 4"/>
          <p:cNvSpPr>
            <a:spLocks noGrp="1"/>
          </p:cNvSpPr>
          <p:nvPr>
            <p:ph type="sldNum" sz="quarter" idx="12"/>
          </p:nvPr>
        </p:nvSpPr>
        <p:spPr/>
        <p:txBody>
          <a:bodyPr/>
          <a:lstStyle/>
          <a:p>
            <a:fld id="{F989DF98-4191-40D4-91C6-A9D259D5BF31}" type="slidenum">
              <a:rPr lang="en-US" smtClean="0"/>
              <a:pPr/>
              <a:t>7</a:t>
            </a:fld>
            <a:endParaRPr lang="en-US"/>
          </a:p>
        </p:txBody>
      </p:sp>
      <p:pic>
        <p:nvPicPr>
          <p:cNvPr id="7" name="Picture 6"/>
          <p:cNvPicPr>
            <a:picLocks noChangeAspect="1"/>
          </p:cNvPicPr>
          <p:nvPr/>
        </p:nvPicPr>
        <p:blipFill>
          <a:blip r:embed="rId2"/>
          <a:stretch>
            <a:fillRect/>
          </a:stretch>
        </p:blipFill>
        <p:spPr>
          <a:xfrm>
            <a:off x="1874371" y="2429535"/>
            <a:ext cx="7589520" cy="3595871"/>
          </a:xfrm>
          <a:prstGeom prst="rect">
            <a:avLst/>
          </a:prstGeom>
        </p:spPr>
      </p:pic>
      <p:sp>
        <p:nvSpPr>
          <p:cNvPr id="6" name="Rectangle 5"/>
          <p:cNvSpPr/>
          <p:nvPr/>
        </p:nvSpPr>
        <p:spPr>
          <a:xfrm>
            <a:off x="2032001" y="4230255"/>
            <a:ext cx="5126182" cy="138545"/>
          </a:xfrm>
          <a:prstGeom prst="rect">
            <a:avLst/>
          </a:prstGeom>
          <a:ln>
            <a:solidFill>
              <a:schemeClr val="bg1"/>
            </a:solid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392366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 Fields Defined</a:t>
            </a:r>
            <a:endParaRPr lang="en-US" dirty="0"/>
          </a:p>
        </p:txBody>
      </p:sp>
      <p:sp>
        <p:nvSpPr>
          <p:cNvPr id="3" name="Content Placeholder 2"/>
          <p:cNvSpPr>
            <a:spLocks noGrp="1"/>
          </p:cNvSpPr>
          <p:nvPr>
            <p:ph idx="1"/>
          </p:nvPr>
        </p:nvSpPr>
        <p:spPr/>
        <p:txBody>
          <a:bodyPr>
            <a:normAutofit/>
          </a:bodyPr>
          <a:lstStyle/>
          <a:p>
            <a:pPr lvl="1"/>
            <a:endParaRPr lang="en-US" sz="2800" b="1" dirty="0" smtClean="0"/>
          </a:p>
          <a:p>
            <a:pPr lvl="1"/>
            <a:r>
              <a:rPr lang="en-US" sz="2800" b="1" dirty="0" smtClean="0"/>
              <a:t>Base Budget 2020</a:t>
            </a:r>
            <a:r>
              <a:rPr lang="en-US" sz="2800" dirty="0" smtClean="0"/>
              <a:t>: This is the base operating budget for FY2020. The amounts in this column cannot be changed.</a:t>
            </a:r>
          </a:p>
          <a:p>
            <a:pPr lvl="1"/>
            <a:r>
              <a:rPr lang="en-US" sz="2800" b="1" dirty="0" smtClean="0"/>
              <a:t>2019 YTD Actuals</a:t>
            </a:r>
            <a:r>
              <a:rPr lang="en-US" sz="2800" dirty="0" smtClean="0"/>
              <a:t>: Actual amount spent per account code is listed here. These amounts cannot be changed.</a:t>
            </a:r>
          </a:p>
          <a:p>
            <a:pPr lvl="1"/>
            <a:r>
              <a:rPr lang="en-US" sz="2800" b="1" dirty="0" smtClean="0"/>
              <a:t>Reallocations</a:t>
            </a:r>
            <a:r>
              <a:rPr lang="en-US" sz="2800" dirty="0" smtClean="0"/>
              <a:t>: Highlighted blue cell indicating changes can be made by the user.</a:t>
            </a:r>
          </a:p>
          <a:p>
            <a:pPr lvl="1"/>
            <a:r>
              <a:rPr lang="en-US" sz="2800" b="1" dirty="0" smtClean="0"/>
              <a:t>Proposed Budget 2020</a:t>
            </a:r>
            <a:r>
              <a:rPr lang="en-US" sz="2800" dirty="0" smtClean="0"/>
              <a:t>: New </a:t>
            </a:r>
            <a:r>
              <a:rPr lang="en-US" dirty="0" smtClean="0"/>
              <a:t>FY2020</a:t>
            </a:r>
            <a:r>
              <a:rPr lang="en-US" sz="2800" dirty="0" smtClean="0"/>
              <a:t> base budget after reallocations.</a:t>
            </a:r>
          </a:p>
          <a:p>
            <a:pPr lvl="1"/>
            <a:r>
              <a:rPr lang="en-US" sz="2800" b="1" dirty="0" smtClean="0"/>
              <a:t>Comments</a:t>
            </a:r>
            <a:r>
              <a:rPr lang="en-US" sz="2800" dirty="0" smtClean="0"/>
              <a:t>: Required when moving funds between organizations.</a:t>
            </a:r>
          </a:p>
          <a:p>
            <a:pPr lvl="1"/>
            <a:endParaRPr lang="en-US" sz="3200" dirty="0"/>
          </a:p>
        </p:txBody>
      </p:sp>
      <p:sp>
        <p:nvSpPr>
          <p:cNvPr id="4" name="Date Placeholder 3"/>
          <p:cNvSpPr>
            <a:spLocks noGrp="1"/>
          </p:cNvSpPr>
          <p:nvPr>
            <p:ph type="dt" sz="half" idx="10"/>
          </p:nvPr>
        </p:nvSpPr>
        <p:spPr/>
        <p:txBody>
          <a:bodyPr/>
          <a:lstStyle/>
          <a:p>
            <a:fld id="{E4032991-4D52-451D-B957-B6CB88732FC4}" type="datetime1">
              <a:rPr lang="en-US" smtClean="0"/>
              <a:t>2/13/2019</a:t>
            </a:fld>
            <a:endParaRPr lang="en-US"/>
          </a:p>
        </p:txBody>
      </p:sp>
      <p:sp>
        <p:nvSpPr>
          <p:cNvPr id="5" name="Slide Number Placeholder 4"/>
          <p:cNvSpPr>
            <a:spLocks noGrp="1"/>
          </p:cNvSpPr>
          <p:nvPr>
            <p:ph type="sldNum" sz="quarter" idx="12"/>
          </p:nvPr>
        </p:nvSpPr>
        <p:spPr/>
        <p:txBody>
          <a:bodyPr/>
          <a:lstStyle/>
          <a:p>
            <a:fld id="{F989DF98-4191-40D4-91C6-A9D259D5BF31}" type="slidenum">
              <a:rPr lang="en-US" smtClean="0"/>
              <a:pPr/>
              <a:t>8</a:t>
            </a:fld>
            <a:endParaRPr lang="en-US"/>
          </a:p>
        </p:txBody>
      </p:sp>
    </p:spTree>
    <p:extLst>
      <p:ext uri="{BB962C8B-B14F-4D97-AF65-F5344CB8AC3E}">
        <p14:creationId xmlns:p14="http://schemas.microsoft.com/office/powerpoint/2010/main" val="27278385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Reallocating Budget within Organization</a:t>
            </a:r>
            <a:endParaRPr lang="en-US" dirty="0"/>
          </a:p>
        </p:txBody>
      </p:sp>
      <p:sp>
        <p:nvSpPr>
          <p:cNvPr id="3" name="Content Placeholder 2"/>
          <p:cNvSpPr>
            <a:spLocks noGrp="1"/>
          </p:cNvSpPr>
          <p:nvPr>
            <p:ph idx="1"/>
          </p:nvPr>
        </p:nvSpPr>
        <p:spPr/>
        <p:txBody>
          <a:bodyPr>
            <a:normAutofit/>
          </a:bodyPr>
          <a:lstStyle/>
          <a:p>
            <a:r>
              <a:rPr lang="en-US" dirty="0" smtClean="0"/>
              <a:t>To reallocate funds within the same org, tab into the blue cells to reflect the change. </a:t>
            </a:r>
            <a:r>
              <a:rPr lang="en-US" dirty="0"/>
              <a:t>T</a:t>
            </a:r>
            <a:r>
              <a:rPr lang="en-US" dirty="0" smtClean="0"/>
              <a:t>he sum of the change must net </a:t>
            </a:r>
            <a:r>
              <a:rPr lang="en-US" b="1" dirty="0" smtClean="0"/>
              <a:t>zero</a:t>
            </a:r>
            <a:r>
              <a:rPr lang="en-US" dirty="0" smtClean="0"/>
              <a:t>.</a:t>
            </a:r>
          </a:p>
          <a:p>
            <a:endParaRPr lang="en-US" sz="3200" dirty="0"/>
          </a:p>
        </p:txBody>
      </p:sp>
      <p:sp>
        <p:nvSpPr>
          <p:cNvPr id="4" name="Date Placeholder 3"/>
          <p:cNvSpPr>
            <a:spLocks noGrp="1"/>
          </p:cNvSpPr>
          <p:nvPr>
            <p:ph type="dt" sz="half" idx="10"/>
          </p:nvPr>
        </p:nvSpPr>
        <p:spPr/>
        <p:txBody>
          <a:bodyPr/>
          <a:lstStyle/>
          <a:p>
            <a:fld id="{E4032991-4D52-451D-B957-B6CB88732FC4}" type="datetime1">
              <a:rPr lang="en-US" smtClean="0"/>
              <a:t>2/13/2019</a:t>
            </a:fld>
            <a:endParaRPr lang="en-US"/>
          </a:p>
        </p:txBody>
      </p:sp>
      <p:sp>
        <p:nvSpPr>
          <p:cNvPr id="5" name="Slide Number Placeholder 4"/>
          <p:cNvSpPr>
            <a:spLocks noGrp="1"/>
          </p:cNvSpPr>
          <p:nvPr>
            <p:ph type="sldNum" sz="quarter" idx="12"/>
          </p:nvPr>
        </p:nvSpPr>
        <p:spPr/>
        <p:txBody>
          <a:bodyPr/>
          <a:lstStyle/>
          <a:p>
            <a:fld id="{F989DF98-4191-40D4-91C6-A9D259D5BF31}" type="slidenum">
              <a:rPr lang="en-US" smtClean="0"/>
              <a:pPr/>
              <a:t>9</a:t>
            </a:fld>
            <a:endParaRPr lang="en-US"/>
          </a:p>
        </p:txBody>
      </p:sp>
      <p:pic>
        <p:nvPicPr>
          <p:cNvPr id="7" name="Picture 6"/>
          <p:cNvPicPr>
            <a:picLocks noChangeAspect="1"/>
          </p:cNvPicPr>
          <p:nvPr/>
        </p:nvPicPr>
        <p:blipFill>
          <a:blip r:embed="rId2"/>
          <a:stretch>
            <a:fillRect/>
          </a:stretch>
        </p:blipFill>
        <p:spPr>
          <a:xfrm>
            <a:off x="1679586" y="2790190"/>
            <a:ext cx="8379865" cy="3383280"/>
          </a:xfrm>
          <a:prstGeom prst="rect">
            <a:avLst/>
          </a:prstGeom>
        </p:spPr>
      </p:pic>
      <p:sp>
        <p:nvSpPr>
          <p:cNvPr id="6" name="Rectangle 5"/>
          <p:cNvSpPr/>
          <p:nvPr/>
        </p:nvSpPr>
        <p:spPr>
          <a:xfrm>
            <a:off x="1819564" y="4507345"/>
            <a:ext cx="5578763" cy="110837"/>
          </a:xfrm>
          <a:prstGeom prst="rect">
            <a:avLst/>
          </a:prstGeom>
          <a:ln>
            <a:solidFill>
              <a:schemeClr val="bg1"/>
            </a:solid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819564" y="4503853"/>
            <a:ext cx="5578763" cy="114330"/>
          </a:xfrm>
          <a:prstGeom prst="rect">
            <a:avLst/>
          </a:prstGeom>
          <a:ln>
            <a:solidFill>
              <a:schemeClr val="bg1"/>
            </a:solid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068883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Rider University">
      <a:dk1>
        <a:sysClr val="windowText" lastClr="000000"/>
      </a:dk1>
      <a:lt1>
        <a:sysClr val="window" lastClr="FFFFFF"/>
      </a:lt1>
      <a:dk2>
        <a:srgbClr val="1F497D"/>
      </a:dk2>
      <a:lt2>
        <a:srgbClr val="EEECE1"/>
      </a:lt2>
      <a:accent1>
        <a:srgbClr val="981E32"/>
      </a:accent1>
      <a:accent2>
        <a:srgbClr val="6C6F70"/>
      </a:accent2>
      <a:accent3>
        <a:srgbClr val="1F497D"/>
      </a:accent3>
      <a:accent4>
        <a:srgbClr val="E36C09"/>
      </a:accent4>
      <a:accent5>
        <a:srgbClr val="000000"/>
      </a:accent5>
      <a:accent6>
        <a:srgbClr val="9BBB59"/>
      </a:accent6>
      <a:hlink>
        <a:srgbClr val="0000FF"/>
      </a:hlink>
      <a:folHlink>
        <a:srgbClr val="800080"/>
      </a:folHlink>
    </a:clrScheme>
    <a:fontScheme name="Garamond">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4389</TotalTime>
  <Words>794</Words>
  <Application>Microsoft Office PowerPoint</Application>
  <PresentationFormat>Widescreen</PresentationFormat>
  <Paragraphs>118</Paragraphs>
  <Slides>20</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Garamond</vt:lpstr>
      <vt:lpstr>Office Theme</vt:lpstr>
      <vt:lpstr>Axiom Budget Planning File User Guide</vt:lpstr>
      <vt:lpstr>Axiom Budget Plan File User Guide</vt:lpstr>
      <vt:lpstr>Roles Defined</vt:lpstr>
      <vt:lpstr>Axiom Plan File Distribution</vt:lpstr>
      <vt:lpstr>Launching Budget Plan File Homepage</vt:lpstr>
      <vt:lpstr>Axiom Homepage</vt:lpstr>
      <vt:lpstr>Operating Plan (Budgeting) </vt:lpstr>
      <vt:lpstr>Budget Fields Defined</vt:lpstr>
      <vt:lpstr>Reallocating Budget within Organization</vt:lpstr>
      <vt:lpstr>Reallocating Budget to Another Organization</vt:lpstr>
      <vt:lpstr>Adding Account Code to Reallocate Funds</vt:lpstr>
      <vt:lpstr>Reallocating Approved Budget Increases</vt:lpstr>
      <vt:lpstr>Submitting Reallocations</vt:lpstr>
      <vt:lpstr>Submitting the Budget Planning File</vt:lpstr>
      <vt:lpstr>View Plan File After Submitting</vt:lpstr>
      <vt:lpstr>After Planning File submission</vt:lpstr>
      <vt:lpstr>After Planning File Submission </vt:lpstr>
      <vt:lpstr>Budget Approver</vt:lpstr>
      <vt:lpstr>Budget Approver</vt:lpstr>
      <vt:lpstr>Steps Summarized</vt:lpstr>
    </vt:vector>
  </TitlesOfParts>
  <Company>Rider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 BLundell</dc:creator>
  <cp:lastModifiedBy>Rider University</cp:lastModifiedBy>
  <cp:revision>99</cp:revision>
  <cp:lastPrinted>2019-01-17T16:26:13Z</cp:lastPrinted>
  <dcterms:created xsi:type="dcterms:W3CDTF">2018-02-26T21:56:45Z</dcterms:created>
  <dcterms:modified xsi:type="dcterms:W3CDTF">2019-02-13T15:12:52Z</dcterms:modified>
</cp:coreProperties>
</file>